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358" r:id="rId6"/>
    <p:sldId id="359" r:id="rId7"/>
    <p:sldId id="360" r:id="rId8"/>
    <p:sldId id="271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8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90" r:id="rId39"/>
    <p:sldId id="292" r:id="rId40"/>
    <p:sldId id="466" r:id="rId41"/>
    <p:sldId id="467" r:id="rId42"/>
    <p:sldId id="291" r:id="rId43"/>
    <p:sldId id="293" r:id="rId44"/>
    <p:sldId id="294" r:id="rId45"/>
    <p:sldId id="295" r:id="rId46"/>
    <p:sldId id="296" r:id="rId47"/>
    <p:sldId id="297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6" r:id="rId65"/>
    <p:sldId id="317" r:id="rId66"/>
    <p:sldId id="318" r:id="rId67"/>
    <p:sldId id="319" r:id="rId68"/>
    <p:sldId id="321" r:id="rId69"/>
    <p:sldId id="469" r:id="rId70"/>
    <p:sldId id="470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3" r:id="rId92"/>
    <p:sldId id="344" r:id="rId93"/>
    <p:sldId id="342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80" r:id="rId124"/>
    <p:sldId id="378" r:id="rId125"/>
    <p:sldId id="379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1646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9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99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1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4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3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6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5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8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5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3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B9B45-F799-4F5E-8391-853E8FBAF8D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4F124-031F-4A50-AF1F-F2F0CD931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43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jpg"/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fi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fi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138A4-49F6-4771-98EE-647F30608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sz="8800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Python</a:t>
            </a:r>
            <a:endParaRPr lang="en-US" sz="8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791268-F6F5-4DE0-AE12-26560B06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0" y="0"/>
            <a:ext cx="42862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94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DE09-7575-4644-80BE-7485238D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Tipos Básicos de Dados – INT </a:t>
            </a:r>
            <a:r>
              <a:rPr lang="pt-PT" dirty="0"/>
              <a:t>	</a:t>
            </a:r>
            <a:endParaRPr lang="en-US" dirty="0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D653F87C-D574-46CE-AD85-71E6D008E4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1573" y="1690688"/>
            <a:ext cx="4654216" cy="4589532"/>
          </a:xfrm>
          <a:prstGeom prst="rect">
            <a:avLst/>
          </a:prstGeom>
        </p:spPr>
      </p:pic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13D1196-2C79-4E68-A5C0-BE1A7A6A2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numero1 = 12 </a:t>
            </a:r>
          </a:p>
          <a:p>
            <a:r>
              <a:rPr lang="pt-PT" dirty="0"/>
              <a:t>numero2 = </a:t>
            </a:r>
            <a:r>
              <a:rPr lang="pt-PT" dirty="0" err="1"/>
              <a:t>int</a:t>
            </a:r>
            <a:r>
              <a:rPr lang="pt-PT" dirty="0"/>
              <a:t>(15)</a:t>
            </a:r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480F8703-01DA-4AEB-BD30-2F7F283069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print(numero1)</a:t>
            </a:r>
          </a:p>
          <a:p>
            <a:pPr marL="0" indent="0">
              <a:buNone/>
            </a:pPr>
            <a:r>
              <a:rPr lang="pt-PT" dirty="0"/>
              <a:t>p</a:t>
            </a:r>
            <a:r>
              <a:rPr lang="en-US" dirty="0" err="1"/>
              <a:t>rint</a:t>
            </a:r>
            <a:r>
              <a:rPr lang="en-US" dirty="0"/>
              <a:t>(type(numero2))</a:t>
            </a:r>
          </a:p>
          <a:p>
            <a:pPr marL="0" indent="0">
              <a:buNone/>
            </a:pPr>
            <a:endParaRPr lang="pt-PT" dirty="0"/>
          </a:p>
          <a:p>
            <a:pPr marL="0" indent="0" algn="ctr">
              <a:buNone/>
            </a:pPr>
            <a:r>
              <a:rPr lang="pt-PT" b="1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E88F84-1B9E-429B-9AB7-0840A377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606158"/>
            <a:ext cx="3893541" cy="15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593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Contando um determinado elemento de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F08CED-1B5A-40C8-BBD2-B04F2F7C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565064"/>
            <a:ext cx="6276975" cy="48768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E1A5C18-0C71-41D7-B60E-A41DCA45E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854" y="4662435"/>
            <a:ext cx="4702801" cy="10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83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Exibir a posição de um determinado elemento de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9A3CED-EC74-4AF7-B95D-859E33D0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49" y="1518225"/>
            <a:ext cx="6286500" cy="4991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76D2FD-10D8-4D6E-A5E1-887B2F7E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470" y="4411226"/>
            <a:ext cx="4196488" cy="97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19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Ler um determinado elemento de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r>
              <a:rPr lang="pt-PT" dirty="0">
                <a:solidFill>
                  <a:srgbClr val="FFFF00"/>
                </a:solidFill>
              </a:rPr>
              <a:t> pelo seu índice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8FDF4C-10E1-4B87-A70A-E9282DF8E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23" y="5104667"/>
            <a:ext cx="4199255" cy="9185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BD7ACCF-9404-4D6F-AB23-379559772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690688"/>
            <a:ext cx="62769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02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Desmembrar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D3B964-9BDF-43B8-BF53-D6F66499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13" y="1454150"/>
            <a:ext cx="6181725" cy="5038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A65AA8-F995-47FE-9881-FAAC951AB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13" y="4957589"/>
            <a:ext cx="5305487" cy="6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920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Concatenar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4D7B61-C1CC-4E1C-B8EC-1A3DC696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656" y="5009137"/>
            <a:ext cx="31051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7E90068-4871-42A5-8884-434A814C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542037"/>
            <a:ext cx="62007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6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Concatenar diferentes tipos de dados numa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EDE29A-10B3-4997-8908-F0AF579A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1" y="1692275"/>
            <a:ext cx="6686550" cy="4800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DAC635D-5CB8-46EB-819C-72B1916E5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214" y="4502562"/>
            <a:ext cx="50387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77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Operadores lógicos numa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B07194-914B-4899-BAE7-87A06B13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1" y="1542037"/>
            <a:ext cx="6238875" cy="49434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192225-DA1F-4191-AEE9-8C03E0EE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223" y="5041733"/>
            <a:ext cx="39528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370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Converter maiúsculas ou minúsculas numa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8AFD96-EE5F-4741-9B88-59663B53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22" y="5328224"/>
            <a:ext cx="3295650" cy="847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47F9308-E2B1-4F96-8BB4-250DF38D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42" y="1718762"/>
            <a:ext cx="62769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78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Converter outro tipo de dado para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D72851-CEBD-4A0B-BB64-DC0685A01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161" y="5313937"/>
            <a:ext cx="2667000" cy="8763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2C019EE-1700-45C7-BA2C-077753FC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2" y="1690688"/>
            <a:ext cx="6200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33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Remover Espaços no Início  e no Fim de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A83975-2B6B-4558-8809-99939367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61" y="1814763"/>
            <a:ext cx="6219825" cy="4800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DAED7D-8229-4B04-A0E7-2F5BBE5E1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958" y="5313937"/>
            <a:ext cx="44672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6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DE09-7575-4644-80BE-7485238D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16" y="365125"/>
            <a:ext cx="10541472" cy="1325563"/>
          </a:xfrm>
        </p:spPr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Tipos Básicos de Dados – FLOAT</a:t>
            </a:r>
            <a:r>
              <a:rPr lang="pt-PT" dirty="0"/>
              <a:t>	</a:t>
            </a:r>
            <a:endParaRPr lang="en-US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4FDAA53C-B814-4F05-8AB1-6337A90A6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A849C1FE-3DB0-4B20-A17C-E0B163A032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13D1196-2C79-4E68-A5C0-BE1A7A6A2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 numero1 = 12.8 </a:t>
            </a:r>
          </a:p>
          <a:p>
            <a:r>
              <a:rPr lang="pt-PT" dirty="0"/>
              <a:t> numero2 = </a:t>
            </a:r>
            <a:r>
              <a:rPr lang="pt-PT" dirty="0" err="1"/>
              <a:t>float</a:t>
            </a:r>
            <a:r>
              <a:rPr lang="pt-PT" dirty="0"/>
              <a:t>(15.0)</a:t>
            </a:r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480F8703-01DA-4AEB-BD30-2F7F283069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print(numero1)</a:t>
            </a:r>
          </a:p>
          <a:p>
            <a:pPr marL="0" indent="0">
              <a:buNone/>
            </a:pPr>
            <a:r>
              <a:rPr lang="pt-PT" dirty="0"/>
              <a:t>p</a:t>
            </a:r>
            <a:r>
              <a:rPr lang="en-US" dirty="0" err="1"/>
              <a:t>rint</a:t>
            </a:r>
            <a:r>
              <a:rPr lang="en-US" dirty="0"/>
              <a:t>(type(numero2))</a:t>
            </a:r>
          </a:p>
          <a:p>
            <a:pPr marL="0" indent="0">
              <a:buNone/>
            </a:pPr>
            <a:endParaRPr lang="pt-PT" dirty="0"/>
          </a:p>
          <a:p>
            <a:pPr marL="0" indent="0" algn="ctr">
              <a:buNone/>
            </a:pPr>
            <a:r>
              <a:rPr lang="pt-PT" b="1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2983664-561A-4ECA-B2F9-1DA41333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89" y="1567543"/>
            <a:ext cx="5343111" cy="462212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0AF4790-4DAC-4674-87C6-608BF4DD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69" y="4673826"/>
            <a:ext cx="3906297" cy="151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587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Converter todas as iniciais das palavras para maiúsculas como num título de um documento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A526E-B5B5-4904-AF89-FD31A3FA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456" y="5399662"/>
            <a:ext cx="4543425" cy="7048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9AAFF2-229A-4A03-9220-34E5EA056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58" y="1961649"/>
            <a:ext cx="62579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983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Verificar se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r>
              <a:rPr lang="pt-PT" dirty="0">
                <a:solidFill>
                  <a:srgbClr val="FFFF00"/>
                </a:solidFill>
              </a:rPr>
              <a:t> é composta por letras e números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B8EBE9-402E-4CCA-B78B-DF5E9D7D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239" y="5271074"/>
            <a:ext cx="3248025" cy="9620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37E77A-E18B-49B1-8C72-629A6C43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51" y="1690688"/>
            <a:ext cx="61626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398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Intervalos de índice de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27AE8A-72CC-4C70-8D0E-B6DA83D0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604" y="5076825"/>
            <a:ext cx="3038475" cy="9715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A32DFB-0A5A-4439-B620-1F9E167F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53" y="1690688"/>
            <a:ext cx="61722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861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0D762DA-2DDE-4DA6-96CA-B8F8B11E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1059048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LISTAS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8591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Avançando com Listas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C647E-B1B7-499A-B495-9E5E02B7B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20" y="4873451"/>
            <a:ext cx="4937180" cy="12120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EDA0378-B99C-4D4C-965C-7EA664D4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30" y="1478730"/>
            <a:ext cx="62484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810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Descobrir o elemento de uma lista através do seu índice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2F2059-2B40-4677-817C-7CF7552E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64" y="1771178"/>
            <a:ext cx="6191250" cy="49434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6A59EC-95B7-4E55-A26A-9AC82933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427" y="5638382"/>
            <a:ext cx="3143250" cy="685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24D190F-7657-4AF7-93BA-F2878169C3DC}"/>
              </a:ext>
            </a:extLst>
          </p:cNvPr>
          <p:cNvSpPr txBox="1"/>
          <p:nvPr/>
        </p:nvSpPr>
        <p:spPr>
          <a:xfrm>
            <a:off x="7335296" y="1690688"/>
            <a:ext cx="401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r>
              <a:rPr lang="pt-PT" dirty="0">
                <a:solidFill>
                  <a:srgbClr val="FFFF00"/>
                </a:solidFill>
              </a:rPr>
              <a:t>As listas em </a:t>
            </a:r>
            <a:r>
              <a:rPr lang="pt-PT" dirty="0" err="1">
                <a:solidFill>
                  <a:srgbClr val="FFFF00"/>
                </a:solidFill>
              </a:rPr>
              <a:t>python</a:t>
            </a:r>
            <a:r>
              <a:rPr lang="pt-PT" dirty="0">
                <a:solidFill>
                  <a:srgbClr val="FFFF00"/>
                </a:solidFill>
              </a:rPr>
              <a:t> começam sempre na posição Zero!!!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6577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Descobrir o número do índice de um determinado elemento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24D190F-7657-4AF7-93BA-F2878169C3DC}"/>
              </a:ext>
            </a:extLst>
          </p:cNvPr>
          <p:cNvSpPr txBox="1"/>
          <p:nvPr/>
        </p:nvSpPr>
        <p:spPr>
          <a:xfrm>
            <a:off x="7335296" y="1690688"/>
            <a:ext cx="401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r>
              <a:rPr lang="pt-PT" dirty="0">
                <a:solidFill>
                  <a:srgbClr val="FFFF00"/>
                </a:solidFill>
              </a:rPr>
              <a:t>As listas em </a:t>
            </a:r>
            <a:r>
              <a:rPr lang="pt-PT" dirty="0" err="1">
                <a:solidFill>
                  <a:srgbClr val="FFFF00"/>
                </a:solidFill>
              </a:rPr>
              <a:t>python</a:t>
            </a:r>
            <a:r>
              <a:rPr lang="pt-PT" dirty="0">
                <a:solidFill>
                  <a:srgbClr val="FFFF00"/>
                </a:solidFill>
              </a:rPr>
              <a:t> começam sempre na posição Zero!!!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784B36-AB9E-4B74-BE30-6A0FB53B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90" y="4984715"/>
            <a:ext cx="2752725" cy="6667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B31FB-586D-46C3-BA31-985AE8D5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92" y="1664040"/>
            <a:ext cx="61626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747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Descobrir o número elementos de uma lista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24D190F-7657-4AF7-93BA-F2878169C3DC}"/>
              </a:ext>
            </a:extLst>
          </p:cNvPr>
          <p:cNvSpPr txBox="1"/>
          <p:nvPr/>
        </p:nvSpPr>
        <p:spPr>
          <a:xfrm>
            <a:off x="7335296" y="1690688"/>
            <a:ext cx="401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r>
              <a:rPr lang="pt-PT" dirty="0">
                <a:solidFill>
                  <a:srgbClr val="FFFF00"/>
                </a:solidFill>
              </a:rPr>
              <a:t>As listas em </a:t>
            </a:r>
            <a:r>
              <a:rPr lang="pt-PT" dirty="0" err="1">
                <a:solidFill>
                  <a:srgbClr val="FFFF00"/>
                </a:solidFill>
              </a:rPr>
              <a:t>python</a:t>
            </a:r>
            <a:r>
              <a:rPr lang="pt-PT" dirty="0">
                <a:solidFill>
                  <a:srgbClr val="FFFF00"/>
                </a:solidFill>
              </a:rPr>
              <a:t> começam sempre na posição Zero!!!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FFB58A-C34F-46EE-9ECC-0C99214D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73" y="4958495"/>
            <a:ext cx="2686050" cy="7715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8703C3B-B613-4D14-90CB-D1BAD2342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6" y="1616075"/>
            <a:ext cx="62198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208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Adicionar um novo elemento a uma lista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9C67C5-193B-4093-9AA2-FAFEBD75A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849" y="5044273"/>
            <a:ext cx="5217515" cy="12278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5B35002-F160-497C-A146-83F7A516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33" y="1575375"/>
            <a:ext cx="6181725" cy="4876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00C5406-3890-4330-9003-F489479A481B}"/>
              </a:ext>
            </a:extLst>
          </p:cNvPr>
          <p:cNvSpPr txBox="1"/>
          <p:nvPr/>
        </p:nvSpPr>
        <p:spPr>
          <a:xfrm>
            <a:off x="7335296" y="1690688"/>
            <a:ext cx="4016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r>
              <a:rPr lang="pt-PT" dirty="0">
                <a:solidFill>
                  <a:srgbClr val="FFFF00"/>
                </a:solidFill>
              </a:rPr>
              <a:t>Usando o método </a:t>
            </a:r>
            <a:r>
              <a:rPr lang="pt-PT" dirty="0" err="1">
                <a:solidFill>
                  <a:srgbClr val="FFFF00"/>
                </a:solidFill>
              </a:rPr>
              <a:t>append</a:t>
            </a:r>
            <a:r>
              <a:rPr lang="pt-PT" dirty="0">
                <a:solidFill>
                  <a:srgbClr val="FFFF00"/>
                </a:solidFill>
              </a:rPr>
              <a:t> o elemento vai ser sempre adicionado no final da lista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734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Adicionar um elemento a uma lista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ACFEC4-E352-4087-B82B-79F9BF6E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30" y="4641630"/>
            <a:ext cx="4586235" cy="13255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B56CC6A-B35F-4D2C-9DEA-ECB0CFA7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35" y="1542037"/>
            <a:ext cx="61912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6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DE09-7575-4644-80BE-7485238D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16" y="365125"/>
            <a:ext cx="10541472" cy="1325563"/>
          </a:xfrm>
        </p:spPr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Tipos Básicos de Dados – Dados Numéricos</a:t>
            </a:r>
            <a:endParaRPr lang="en-US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4FDAA53C-B814-4F05-8AB1-6337A90A6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A849C1FE-3DB0-4B20-A17C-E0B163A032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13D1196-2C79-4E68-A5C0-BE1A7A6A2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8088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pt-PT" dirty="0"/>
              <a:t>numero3 = 12.8</a:t>
            </a:r>
          </a:p>
          <a:p>
            <a:r>
              <a:rPr lang="pt-PT" dirty="0"/>
              <a:t>print(</a:t>
            </a:r>
            <a:r>
              <a:rPr lang="pt-PT" dirty="0" err="1"/>
              <a:t>type</a:t>
            </a:r>
            <a:r>
              <a:rPr lang="pt-PT" dirty="0"/>
              <a:t>(numero3))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480F8703-01DA-4AEB-BD30-2F7F28306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00611"/>
            <a:ext cx="518318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numero3 = 12</a:t>
            </a:r>
          </a:p>
          <a:p>
            <a:pPr marL="0" indent="0">
              <a:buNone/>
            </a:pPr>
            <a:r>
              <a:rPr lang="pt-PT" sz="2400" b="1" dirty="0"/>
              <a:t>p</a:t>
            </a:r>
            <a:r>
              <a:rPr lang="en-US" sz="2400" b="1" dirty="0" err="1"/>
              <a:t>rint</a:t>
            </a:r>
            <a:r>
              <a:rPr lang="en-US" sz="2400" b="1" dirty="0"/>
              <a:t>(type(numero3))</a:t>
            </a:r>
          </a:p>
          <a:p>
            <a:pPr marL="0" indent="0">
              <a:buNone/>
            </a:pPr>
            <a:r>
              <a:rPr lang="pt-PT" sz="2400" b="1" dirty="0"/>
              <a:t>n</a:t>
            </a:r>
            <a:r>
              <a:rPr lang="en-US" sz="2400" b="1" dirty="0" err="1"/>
              <a:t>umero</a:t>
            </a:r>
            <a:r>
              <a:rPr lang="en-US" sz="2400" b="1" dirty="0"/>
              <a:t> 3 = int(16)</a:t>
            </a:r>
          </a:p>
          <a:p>
            <a:pPr marL="0" indent="0">
              <a:buNone/>
            </a:pPr>
            <a:r>
              <a:rPr lang="pt-PT" sz="2400" b="1" dirty="0"/>
              <a:t>p</a:t>
            </a:r>
            <a:r>
              <a:rPr lang="en-US" sz="2400" b="1" dirty="0" err="1"/>
              <a:t>rint</a:t>
            </a:r>
            <a:r>
              <a:rPr lang="en-US" sz="2400" b="1" dirty="0"/>
              <a:t>(type(numero3))</a:t>
            </a:r>
          </a:p>
          <a:p>
            <a:pPr marL="0" indent="0">
              <a:buNone/>
            </a:pPr>
            <a:r>
              <a:rPr lang="pt-PT" sz="2400" b="1" dirty="0"/>
              <a:t>numero 3 = </a:t>
            </a:r>
            <a:r>
              <a:rPr lang="pt-PT" sz="2400" b="1" dirty="0" err="1"/>
              <a:t>int</a:t>
            </a:r>
            <a:r>
              <a:rPr lang="pt-PT" sz="2400" b="1" dirty="0"/>
              <a:t>(16.9)</a:t>
            </a:r>
          </a:p>
          <a:p>
            <a:pPr marL="0" indent="0">
              <a:buNone/>
            </a:pPr>
            <a:r>
              <a:rPr lang="pt-PT" sz="2400" b="1" dirty="0"/>
              <a:t>print(numero3)</a:t>
            </a:r>
            <a:endParaRPr lang="en-US" sz="2400" b="1" dirty="0"/>
          </a:p>
          <a:p>
            <a:pPr marL="0" indent="0" algn="ctr">
              <a:buNone/>
            </a:pPr>
            <a:r>
              <a:rPr lang="pt-PT" b="1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6DD249-DF07-4657-9B6C-014800538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7" y="1644650"/>
            <a:ext cx="5282084" cy="48482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7A0981-79F1-4304-BAD2-EC06BB80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690" y="5385059"/>
            <a:ext cx="3714750" cy="12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258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Remover um elemento de uma lista via índice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8C94C4-7C4F-4C53-9ECF-19509EFD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05" y="5432999"/>
            <a:ext cx="5048250" cy="6381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FAF5D1B-1439-4871-8AE6-C7E1CFE6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96" y="1690688"/>
            <a:ext cx="62293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88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Listas dentro de listas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30291E-3191-4A33-B8DA-FE05D727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02" y="1520825"/>
            <a:ext cx="6191250" cy="49720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35D0ADD-9248-45A9-BFD5-5A8E6FEA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35" y="5428622"/>
            <a:ext cx="4229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570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Aplicar o ciclo For às listas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697BA8-DCE6-452B-8CC0-EFBC5E567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1" y="1803975"/>
            <a:ext cx="6162675" cy="44196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8995AFC-6650-4A6A-BD9E-76F0379E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963" y="4280475"/>
            <a:ext cx="41624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448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85AAF626-56BC-4B17-9C09-33553F77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105904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CONJUNTOS NUMÉRICOS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3069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Conjuntos numéricos em </a:t>
            </a:r>
            <a:r>
              <a:rPr lang="pt-PT" dirty="0" err="1">
                <a:solidFill>
                  <a:srgbClr val="FFFF00"/>
                </a:solidFill>
              </a:rPr>
              <a:t>Python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666B1A-9D2F-4A4E-9545-AC1BDA7A3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931" y="5047237"/>
            <a:ext cx="2924175" cy="7048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CC2E9D8-E6A7-461A-82CE-103138B88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36" y="1577975"/>
            <a:ext cx="62388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236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entre conjuntos numéricos em </a:t>
            </a:r>
            <a:r>
              <a:rPr lang="pt-PT" dirty="0" err="1">
                <a:solidFill>
                  <a:srgbClr val="FFFF00"/>
                </a:solidFill>
              </a:rPr>
              <a:t>Python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318432-7AE3-4B77-8B4C-F668C163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866900"/>
            <a:ext cx="6096000" cy="49911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DFED1A3-4470-4800-B162-DC262F70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38" y="5047237"/>
            <a:ext cx="30575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912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União de conjuntos numéricos em </a:t>
            </a:r>
            <a:r>
              <a:rPr lang="pt-PT" dirty="0" err="1">
                <a:solidFill>
                  <a:srgbClr val="FFFF00"/>
                </a:solidFill>
              </a:rPr>
              <a:t>Python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37E08F-B2C6-43D8-90E6-37ECCAEC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6" y="1468681"/>
            <a:ext cx="6238875" cy="49053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38750E-E3D5-4441-B114-4DFE874B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860" y="4942462"/>
            <a:ext cx="2838450" cy="80962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8B5135-9F50-4457-96DD-4984790FC7CA}"/>
              </a:ext>
            </a:extLst>
          </p:cNvPr>
          <p:cNvSpPr txBox="1"/>
          <p:nvPr/>
        </p:nvSpPr>
        <p:spPr>
          <a:xfrm>
            <a:off x="7445829" y="1567543"/>
            <a:ext cx="36475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União não é a soma!!!!</a:t>
            </a:r>
          </a:p>
          <a:p>
            <a:endParaRPr lang="pt-PT" dirty="0">
              <a:solidFill>
                <a:srgbClr val="FFFF00"/>
              </a:solidFill>
            </a:endParaRPr>
          </a:p>
          <a:p>
            <a:endParaRPr lang="pt-PT" dirty="0">
              <a:solidFill>
                <a:srgbClr val="FFFF00"/>
              </a:solidFill>
            </a:endParaRPr>
          </a:p>
          <a:p>
            <a:r>
              <a:rPr lang="pt-PT" dirty="0">
                <a:solidFill>
                  <a:srgbClr val="FFFF00"/>
                </a:solidFill>
              </a:rPr>
              <a:t>Os elementos comuns aos dois conjuntos não se vão repetir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234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Interseção entre conjuntos numéricos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8B5135-9F50-4457-96DD-4984790FC7CA}"/>
              </a:ext>
            </a:extLst>
          </p:cNvPr>
          <p:cNvSpPr txBox="1"/>
          <p:nvPr/>
        </p:nvSpPr>
        <p:spPr>
          <a:xfrm>
            <a:off x="7445829" y="1567543"/>
            <a:ext cx="3647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Interseção  representa os valores que estão permanentes nos dois conjuntos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16A7AA-ACA7-4414-8CB0-6F90DC06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129" y="5488180"/>
            <a:ext cx="2781300" cy="7048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587B64C-1F7A-4B89-AF7C-EBE4BCAE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7" y="1567543"/>
            <a:ext cx="61722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28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Operadores Lógicos entre conjuntos numéricos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6C8E18-A557-4156-8712-6B262B705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476" y="5340594"/>
            <a:ext cx="2867025" cy="8191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D83C769-35AC-46EB-B5E8-0C014C848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74" y="1732492"/>
            <a:ext cx="62388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291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Diferença entre conjuntos numéricos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BFB117-D99F-4A54-9BF8-144E8980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09" y="1587500"/>
            <a:ext cx="6229350" cy="49053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D723B2-CAA1-4453-84A4-D4454B46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742" y="5572805"/>
            <a:ext cx="28479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14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DE09-7575-4644-80BE-7485238D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16" y="365125"/>
            <a:ext cx="10541472" cy="1325563"/>
          </a:xfrm>
        </p:spPr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Tipos Básicos de Dados – STRING</a:t>
            </a:r>
            <a:endParaRPr lang="en-US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4FDAA53C-B814-4F05-8AB1-6337A90A6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A849C1FE-3DB0-4B20-A17C-E0B163A032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13D1196-2C79-4E68-A5C0-BE1A7A6A2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8088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pt-PT" dirty="0"/>
              <a:t>palavra1 = “</a:t>
            </a:r>
            <a:r>
              <a:rPr lang="pt-PT" dirty="0" err="1"/>
              <a:t>ciberseguranca</a:t>
            </a:r>
            <a:r>
              <a:rPr lang="pt-PT" dirty="0"/>
              <a:t>”</a:t>
            </a:r>
          </a:p>
          <a:p>
            <a:r>
              <a:rPr lang="pt-PT" dirty="0"/>
              <a:t>palavra2 = “Linux”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480F8703-01DA-4AEB-BD30-2F7F28306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00611"/>
            <a:ext cx="5503572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frase1 = “</a:t>
            </a:r>
            <a:r>
              <a:rPr lang="en-US" sz="2400" b="1" dirty="0" err="1"/>
              <a:t>Adoro</a:t>
            </a:r>
            <a:r>
              <a:rPr lang="en-US" sz="2400" b="1" dirty="0"/>
              <a:t> </a:t>
            </a:r>
            <a:r>
              <a:rPr lang="en-US" sz="2400" b="1" dirty="0" err="1"/>
              <a:t>programacao</a:t>
            </a:r>
            <a:r>
              <a:rPr lang="en-US" sz="2400" b="1" dirty="0"/>
              <a:t> </a:t>
            </a:r>
            <a:r>
              <a:rPr lang="en-US" sz="2400" b="1" dirty="0" err="1"/>
              <a:t>em</a:t>
            </a:r>
            <a:r>
              <a:rPr lang="en-US" sz="2400" b="1" dirty="0"/>
              <a:t> python”</a:t>
            </a:r>
          </a:p>
          <a:p>
            <a:pPr marL="0" indent="0">
              <a:buNone/>
            </a:pPr>
            <a:r>
              <a:rPr lang="pt-PT" sz="2400" b="1" dirty="0"/>
              <a:t>frase2 = “Adoro Linux”</a:t>
            </a:r>
          </a:p>
          <a:p>
            <a:pPr marL="0" indent="0">
              <a:buNone/>
            </a:pPr>
            <a:r>
              <a:rPr lang="pt-PT" sz="2400" b="1" dirty="0"/>
              <a:t>frase2 = </a:t>
            </a:r>
            <a:r>
              <a:rPr lang="pt-PT" sz="2400" b="1" dirty="0" err="1"/>
              <a:t>str</a:t>
            </a:r>
            <a:r>
              <a:rPr lang="pt-PT" sz="2400" b="1" dirty="0"/>
              <a:t>(“A linguagem </a:t>
            </a:r>
            <a:r>
              <a:rPr lang="pt-PT" sz="2400" b="1" dirty="0" err="1"/>
              <a:t>python</a:t>
            </a:r>
            <a:r>
              <a:rPr lang="pt-PT" sz="2400" b="1" dirty="0"/>
              <a:t> e </a:t>
            </a:r>
            <a:r>
              <a:rPr lang="pt-PT" sz="2400" b="1" dirty="0" err="1"/>
              <a:t>super</a:t>
            </a:r>
            <a:r>
              <a:rPr lang="pt-PT" sz="2400" b="1" dirty="0"/>
              <a:t> simples”)</a:t>
            </a:r>
          </a:p>
          <a:p>
            <a:pPr marL="0" indent="0">
              <a:buNone/>
            </a:pPr>
            <a:r>
              <a:rPr lang="pt-PT" sz="2400" b="1" dirty="0"/>
              <a:t>print(palavra2)</a:t>
            </a:r>
          </a:p>
          <a:p>
            <a:pPr marL="0" indent="0">
              <a:buNone/>
            </a:pPr>
            <a:r>
              <a:rPr lang="pt-PT" sz="2400" b="1" dirty="0"/>
              <a:t>print(</a:t>
            </a:r>
            <a:r>
              <a:rPr lang="pt-PT" sz="2400" b="1" dirty="0" err="1"/>
              <a:t>type</a:t>
            </a:r>
            <a:r>
              <a:rPr lang="pt-PT" sz="2400" b="1" dirty="0"/>
              <a:t>(frase2))</a:t>
            </a:r>
            <a:endParaRPr lang="en-US" sz="2400" b="1" dirty="0"/>
          </a:p>
          <a:p>
            <a:pPr marL="0" indent="0" algn="ctr">
              <a:buNone/>
            </a:pPr>
            <a:r>
              <a:rPr lang="pt-PT" b="1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420305-DF1A-49D7-8C7C-17FB0E38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2" y="1488088"/>
            <a:ext cx="5319682" cy="48863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0EA7A39-DBDA-4A2A-8EB0-1AE969CB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39" y="5372438"/>
            <a:ext cx="3480512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63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21CEF06-B61F-425E-8C27-C9FA241E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1059048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PILHAS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111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Pilhas em </a:t>
            </a:r>
            <a:r>
              <a:rPr lang="pt-PT" dirty="0" err="1">
                <a:solidFill>
                  <a:srgbClr val="FFFF00"/>
                </a:solidFill>
              </a:rPr>
              <a:t>Python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720DBD-4EB1-41EE-86C6-972A42DF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938" y="4658091"/>
            <a:ext cx="3600450" cy="17621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F59E735-14F4-452F-8BBA-4D1C6A3D6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58" y="1459155"/>
            <a:ext cx="62198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970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35A980AB-35FD-436F-9DBB-2A5EDA1B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105904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MÁSCARAS DE SUBSTITUIÇÃO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7895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Interpolação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A85DE2-FE72-4665-AE39-9DF2DDD6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492250"/>
            <a:ext cx="6276975" cy="50006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0E2BF66-5315-40E1-859F-C358E5F6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696" y="5750344"/>
            <a:ext cx="4400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83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Operadores Matemáticos e Lógicos dentro das Máscaras de Substituição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E8F314-7450-49B9-9F17-DB71D823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07" y="1980049"/>
            <a:ext cx="6219825" cy="48101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E8244BA-BF87-41F5-89CB-24AE5C6E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32" y="5608236"/>
            <a:ext cx="41624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66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D8EB407-C332-4172-9607-D7065EE07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1059048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DICIONÁRIOS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959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Sintaxe básica de um dicionário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F3CCB0-AF68-44DA-899D-502B269E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643" y="5540051"/>
            <a:ext cx="2914650" cy="685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65965EC-893C-43DF-B3AF-8A90777E6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90688"/>
            <a:ext cx="62484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761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Adicionar novos elementos a um dicionário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D72639-A424-4771-A0B6-5C468FDB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83" y="1597025"/>
            <a:ext cx="6153150" cy="48958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AA9C65-7AED-421A-A1C6-E737CAA9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223" y="5173825"/>
            <a:ext cx="3581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667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Alterar o valor de uma chave de um dicionário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E8D717-6C7D-4108-B12E-B12F8CCD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933" y="5062635"/>
            <a:ext cx="5000625" cy="8382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71D37B3-A38C-4BC6-ABF2-8BF209BA9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690688"/>
            <a:ext cx="62198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245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Aceder um elemento de um dicionário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58AD44-069E-41E7-9634-B56EB953B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978" y="4977688"/>
            <a:ext cx="2981325" cy="9334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7FB1BCC-8D69-4CA0-B557-E8F9503C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67" y="1624498"/>
            <a:ext cx="61817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4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DE09-7575-4644-80BE-7485238D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16" y="365125"/>
            <a:ext cx="10541472" cy="1325563"/>
          </a:xfrm>
        </p:spPr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Tipos Básicos de Dados – LIST</a:t>
            </a:r>
            <a:endParaRPr lang="en-US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4FDAA53C-B814-4F05-8AB1-6337A90A6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0DDD3748-6CFE-40CE-B63B-36F7B1777D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3916" y="1681163"/>
            <a:ext cx="5157788" cy="4634250"/>
          </a:xfrm>
          <a:prstGeom prst="rect">
            <a:avLst/>
          </a:prstGeom>
        </p:spPr>
      </p:pic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13D1196-2C79-4E68-A5C0-BE1A7A6A2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91751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pt-PT" dirty="0"/>
              <a:t>lista1 = [2, “Pedro”, 15.9 ]</a:t>
            </a:r>
          </a:p>
          <a:p>
            <a:r>
              <a:rPr lang="pt-PT" dirty="0"/>
              <a:t>lista2 = </a:t>
            </a:r>
            <a:r>
              <a:rPr lang="pt-PT" dirty="0" err="1"/>
              <a:t>list</a:t>
            </a:r>
            <a:r>
              <a:rPr lang="pt-PT" dirty="0"/>
              <a:t>([1, ‘Maria’, 99.99 ]</a:t>
            </a:r>
          </a:p>
          <a:p>
            <a:endParaRPr lang="pt-PT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480F8703-01DA-4AEB-BD30-2F7F28306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03707"/>
            <a:ext cx="5503572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/>
              <a:t>print(lista1)</a:t>
            </a:r>
          </a:p>
          <a:p>
            <a:pPr marL="0" indent="0">
              <a:buNone/>
            </a:pPr>
            <a:r>
              <a:rPr lang="pt-PT" sz="2400" b="1" dirty="0"/>
              <a:t>print(lista2)</a:t>
            </a:r>
            <a:endParaRPr lang="en-US" sz="2400" b="1" dirty="0"/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pt-PT" b="1" dirty="0">
                <a:solidFill>
                  <a:srgbClr val="FF0000"/>
                </a:solidFill>
              </a:rPr>
              <a:t>Output</a:t>
            </a: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0F394BA-47F8-4DD7-A4A7-1A6C823D0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80" y="5131837"/>
            <a:ext cx="3448050" cy="11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599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Usar o método construtor de um dicionário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EF4F34-10B2-4511-88D2-D217C595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57" y="5346440"/>
            <a:ext cx="4865152" cy="876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C6FF95-6AAB-4432-BF5A-6908DCE4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68" y="1587500"/>
            <a:ext cx="62865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236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Consultar as chaves de um dicionário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5C37B5-79EE-405B-8166-1F98A493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951" y="5278600"/>
            <a:ext cx="2990850" cy="7048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679249D-FFBF-4C70-A836-9DBF4D0E1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473443"/>
            <a:ext cx="62007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030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Consultar os valores de um dicionário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AF1CCC-4844-40B3-A4DE-498FC461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248" y="5334389"/>
            <a:ext cx="4410075" cy="723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00C7A7-0C33-4C0D-A9EA-F980C663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502018"/>
            <a:ext cx="62293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602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Pesquisar a chave e obter o valor correspondente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527575-E8A2-440E-B60E-62DA51C4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708" y="5090043"/>
            <a:ext cx="2971800" cy="8953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AA7A78-809B-4735-A3B0-30A23425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76" y="1789642"/>
            <a:ext cx="62484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33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Pesquisar no dicionário usando operadores lógicos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FF851C-56C5-4B43-8102-4A5F39C2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689" y="5183933"/>
            <a:ext cx="3019425" cy="8382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3A3A6F-22ED-4FFB-9992-895B4F76A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87" y="1683868"/>
            <a:ext cx="62007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534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Expressões lógicas num dicionário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829D3E-C4AA-488C-B07B-38942B15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812" y="5369573"/>
            <a:ext cx="3457575" cy="9334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4C3FB1-67D5-4C77-93E9-8298A10E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08" y="1583580"/>
            <a:ext cx="61722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926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Procurar um elemento específico num dicionário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D3B7DF-6202-4835-8E4C-27964CE35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869" y="5077214"/>
            <a:ext cx="3048000" cy="1238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A114447-D0AC-4F85-A01B-7EC5D83A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630277"/>
            <a:ext cx="61436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164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Atualizar um elemento num dicionário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8A2AA6-DEB0-4C92-A57C-E058AFE8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704" y="5299807"/>
            <a:ext cx="5200650" cy="9429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C00E736-23C8-4E2F-A443-4E98F7DF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9" y="1520825"/>
            <a:ext cx="62007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91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Remover um elemento de um dicionário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C8883D-96F2-4BCD-85F5-7CF797F6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5" y="5351495"/>
            <a:ext cx="5191125" cy="8763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131B7E3-61F0-4162-9F1F-DAD54C10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12" y="1389095"/>
            <a:ext cx="6172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23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Imprimir somente chaves ou somente valores de um dicionário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1D995F-B29A-4ADF-AA7B-B3534C962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63" y="5128144"/>
            <a:ext cx="4572000" cy="8191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A125E1-7FA9-48C4-A4AE-E947B05E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88" y="1690688"/>
            <a:ext cx="61722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9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DE09-7575-4644-80BE-7485238D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16" y="365125"/>
            <a:ext cx="10541472" cy="1325563"/>
          </a:xfrm>
        </p:spPr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Tipos Básicos de Dados – TUPLA</a:t>
            </a:r>
            <a:endParaRPr lang="en-US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4FDAA53C-B814-4F05-8AB1-6337A90A6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13D1196-2C79-4E68-A5C0-BE1A7A6A2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91751"/>
            <a:ext cx="5183188" cy="823912"/>
          </a:xfrm>
        </p:spPr>
        <p:txBody>
          <a:bodyPr>
            <a:normAutofit/>
          </a:bodyPr>
          <a:lstStyle/>
          <a:p>
            <a:r>
              <a:rPr lang="pt-PT" dirty="0"/>
              <a:t>tupla = (“Rogélio”, “Iolanda”, 3 , 19.90)</a:t>
            </a:r>
          </a:p>
          <a:p>
            <a:endParaRPr lang="pt-PT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480F8703-01DA-4AEB-BD30-2F7F28306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03707"/>
            <a:ext cx="5503572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/>
              <a:t>print(tupla)</a:t>
            </a: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pt-PT" b="1" dirty="0">
                <a:solidFill>
                  <a:srgbClr val="FF0000"/>
                </a:solidFill>
              </a:rPr>
              <a:t>Output</a:t>
            </a: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BAF52E57-0A78-4597-B841-9F51EDB5B1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EBCD107-E50C-4C86-8C90-E6279803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9" y="1522543"/>
            <a:ext cx="5871871" cy="49434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F930D01-CA67-4314-8E1D-AFAC66BED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410" y="5290458"/>
            <a:ext cx="3324225" cy="10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9311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Pesquisar o tamanho de uma dicionário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2B85F5-F39D-45C1-B01E-23A347E3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444" y="5092182"/>
            <a:ext cx="2990850" cy="6858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83122E-73D6-4AD5-B527-30264D616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59" y="1506780"/>
            <a:ext cx="61245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55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Ler as chaves de um dicionário usando o ciclo FOR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797A89-CB7F-46D4-B839-70D2EB9FE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324" y="4941822"/>
            <a:ext cx="3019425" cy="12477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5DCCFDB-993C-4D15-B96C-6CED440E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05" y="1539875"/>
            <a:ext cx="62293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998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Ler os valores de um dicionário usando o ciclo FOR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0808EB-8349-4026-AAED-BCA58FE2E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644" y="5007235"/>
            <a:ext cx="3543300" cy="7810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EB7A47-5BBE-4693-BA51-DFF6F037D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82" y="1784880"/>
            <a:ext cx="61531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4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Ler as chaves e os valores de um dicionário usando o ciclo FOR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2A6970-376D-4D2D-82A5-C21F1FC4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98" y="1690145"/>
            <a:ext cx="6200775" cy="48863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8817711-DB5E-4B45-8BE8-BA61F430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077" y="5145249"/>
            <a:ext cx="30194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686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Usar o ciclo FOR para desempacotar os elementos do dicionário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B05A32-3E1A-4BC0-A1CB-A073CF92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000" y="5017828"/>
            <a:ext cx="3143250" cy="11144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402CAD-513D-41EE-A91D-2D63BC895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365" y="1690688"/>
            <a:ext cx="62103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4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Listas dentro de dicionário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5493FB-ABE5-420D-84D4-08F3CB74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50" y="1463918"/>
            <a:ext cx="6200775" cy="49149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C097E5-1410-44AE-AC3E-261D6A24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823" y="5318740"/>
            <a:ext cx="29337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297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Remover elementos de um dicionário através da função pop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60689" y="392136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FA513-7B74-4CF7-A821-76DB2102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25" y="5330209"/>
            <a:ext cx="4400550" cy="676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57E6866-2AF8-484D-BF5A-CB61830F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30" y="1756305"/>
            <a:ext cx="62769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588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Dicionários dentro de dicionários usando FOR dentro de FOR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A1D3F6-65AA-450D-945F-B1D0107F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07" y="3982154"/>
            <a:ext cx="4000500" cy="23907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DD683EC-6ADA-4544-A121-0D2E14C9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690688"/>
            <a:ext cx="62198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021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E87F7C4-C2CD-4253-90BE-74788993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1059048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FUNÇÕES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196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Sintaxe básica de uma função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B2391C-83B8-42D9-AAC6-29F50653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59" y="1597025"/>
            <a:ext cx="6219825" cy="4895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5EB62F-722F-442B-9007-10FBC969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64" y="5139679"/>
            <a:ext cx="4171950" cy="6381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1373BAC-F6D6-4136-8EAD-6716CDDAB53E}"/>
              </a:ext>
            </a:extLst>
          </p:cNvPr>
          <p:cNvSpPr txBox="1"/>
          <p:nvPr/>
        </p:nvSpPr>
        <p:spPr>
          <a:xfrm>
            <a:off x="7566409" y="1597025"/>
            <a:ext cx="3537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Tenho que ter uma variável para chamar a função definida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4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DE09-7575-4644-80BE-7485238D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16" y="365125"/>
            <a:ext cx="10541472" cy="1325563"/>
          </a:xfrm>
        </p:spPr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Tipos Básicos de Dados – DICT</a:t>
            </a:r>
            <a:endParaRPr lang="en-US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4FDAA53C-B814-4F05-8AB1-6337A90A6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13D1196-2C79-4E68-A5C0-BE1A7A6A2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695677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pt-PT" dirty="0" err="1"/>
              <a:t>dicionario</a:t>
            </a:r>
            <a:r>
              <a:rPr lang="pt-PT" dirty="0"/>
              <a:t> = {‘</a:t>
            </a:r>
            <a:r>
              <a:rPr lang="pt-PT" dirty="0" err="1"/>
              <a:t>Nome’:’Rogelio</a:t>
            </a:r>
            <a:r>
              <a:rPr lang="pt-PT" dirty="0"/>
              <a:t>’</a:t>
            </a:r>
          </a:p>
          <a:p>
            <a:r>
              <a:rPr lang="pt-PT" dirty="0"/>
              <a:t>                         ‘Idade’:35}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480F8703-01DA-4AEB-BD30-2F7F28306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03707"/>
            <a:ext cx="5503572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/>
              <a:t>print(</a:t>
            </a:r>
            <a:r>
              <a:rPr lang="pt-PT" sz="2400" b="1" dirty="0" err="1"/>
              <a:t>dicionario</a:t>
            </a:r>
            <a:r>
              <a:rPr lang="pt-PT" sz="2400" b="1" dirty="0"/>
              <a:t>)</a:t>
            </a:r>
          </a:p>
          <a:p>
            <a:pPr marL="0" indent="0">
              <a:buNone/>
            </a:pPr>
            <a:r>
              <a:rPr lang="pt-PT" sz="2400" b="1" dirty="0"/>
              <a:t>print(</a:t>
            </a:r>
            <a:r>
              <a:rPr lang="pt-PT" sz="2400" b="1" dirty="0" err="1"/>
              <a:t>type</a:t>
            </a:r>
            <a:r>
              <a:rPr lang="pt-PT" sz="2400" b="1" dirty="0"/>
              <a:t>(</a:t>
            </a:r>
            <a:r>
              <a:rPr lang="pt-PT" sz="2400" b="1" dirty="0" err="1"/>
              <a:t>dicionario</a:t>
            </a:r>
            <a:r>
              <a:rPr lang="pt-PT" sz="2400" b="1" dirty="0"/>
              <a:t>))</a:t>
            </a: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pt-PT" b="1" dirty="0">
                <a:solidFill>
                  <a:srgbClr val="FF0000"/>
                </a:solidFill>
              </a:rPr>
              <a:t>Output</a:t>
            </a: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BAF52E57-0A78-4597-B841-9F51EDB5B1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07BD83-CA9E-41DE-93EF-FB107FA7B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131" y="5010539"/>
            <a:ext cx="3517640" cy="144967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6F12E2C-DC12-4E50-8F11-89392AF4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1" y="1507218"/>
            <a:ext cx="591521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54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Definir uma função sem parâmetros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373BAC-F6D6-4136-8EAD-6716CDDAB53E}"/>
              </a:ext>
            </a:extLst>
          </p:cNvPr>
          <p:cNvSpPr txBox="1"/>
          <p:nvPr/>
        </p:nvSpPr>
        <p:spPr>
          <a:xfrm>
            <a:off x="7566409" y="1597025"/>
            <a:ext cx="3537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Tenho que ter uma variável para chamar a função definida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6E7736-85A2-46FA-A703-C86AD650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409" y="4737100"/>
            <a:ext cx="3076575" cy="10477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66D8E90-8733-4E99-89D9-EEB06CAB2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3" y="1658428"/>
            <a:ext cx="62674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76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Chamar uma função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17DE70-C75B-4B6C-96DF-67A26C34C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738" y="4979655"/>
            <a:ext cx="2933700" cy="752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2868FAF-1332-40CB-BB2A-38C8A092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62" y="1528448"/>
            <a:ext cx="62198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936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Função que necessita de interagir com o utilizador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CF5423-8B64-44F3-B5F2-F859B3E6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844" y="4855830"/>
            <a:ext cx="3286125" cy="10001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89A596-F65C-4706-BF33-B85A5DCD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31" y="1654175"/>
            <a:ext cx="61912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80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Parametrizar uma função mediante uma variável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D2CBC-90EA-461C-8557-F014F29FE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31" y="1690688"/>
            <a:ext cx="6248400" cy="48672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944810A-1D14-4DC0-B0DD-2C1F9BF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413" y="5017755"/>
            <a:ext cx="28479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7765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Parametrizar uma função ao chamar ela própria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45CCB2-EA3B-4926-8186-67F29241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62" y="1690688"/>
            <a:ext cx="6181725" cy="48958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6333A1-B1CE-4351-8CC8-E3DD85B8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273" y="5183544"/>
            <a:ext cx="30575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430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Funções com dois ou mais argumentos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20E983-D196-4264-A174-75994F74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25" y="5052916"/>
            <a:ext cx="2867025" cy="8763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DA9F4F2-34A7-4A06-BAA6-8495A20F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470640"/>
            <a:ext cx="61150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455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Definir parâmetros padrão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07FC89-A3A9-4748-ADE2-3E5F63D3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639" y="5091987"/>
            <a:ext cx="2724150" cy="7048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365A44-F96F-4066-BBD1-AB3364FE9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7" y="1503978"/>
            <a:ext cx="61531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57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Passar um parâmetro e receber o resto padrão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E60894-D1AD-48BF-AF3B-A138D9D3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5" y="1690688"/>
            <a:ext cx="6276975" cy="49434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ABAAB4B-C2BE-43AB-98A0-90DC9183B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38" y="5017755"/>
            <a:ext cx="30575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395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Função input como parâmetro de uma função personalizada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38CD15-9265-43C8-9E64-AD69250E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00" y="1690688"/>
            <a:ext cx="6105525" cy="48863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DFB1488-63A9-4FB7-8511-F9CC8296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277" y="4946318"/>
            <a:ext cx="30861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869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Variáveis dentro de uma função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B402A5-A663-4D96-AC5D-4C899ECF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107" y="4917743"/>
            <a:ext cx="2809875" cy="8763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F77BCEB-73EE-415F-AE36-9CB61306B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18" y="1536343"/>
            <a:ext cx="62198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4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DE09-7575-4644-80BE-7485238D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16" y="365125"/>
            <a:ext cx="10541472" cy="1325563"/>
          </a:xfrm>
        </p:spPr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Tipos Básicos de Dados – BOOL</a:t>
            </a:r>
            <a:endParaRPr lang="en-US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4FDAA53C-B814-4F05-8AB1-6337A90A6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13D1196-2C79-4E68-A5C0-BE1A7A6A2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695677"/>
            <a:ext cx="5183188" cy="823912"/>
          </a:xfrm>
        </p:spPr>
        <p:txBody>
          <a:bodyPr>
            <a:normAutofit/>
          </a:bodyPr>
          <a:lstStyle/>
          <a:p>
            <a:r>
              <a:rPr lang="pt-PT" dirty="0" err="1"/>
              <a:t>condicao</a:t>
            </a:r>
            <a:r>
              <a:rPr lang="pt-PT" dirty="0"/>
              <a:t>  = </a:t>
            </a:r>
            <a:r>
              <a:rPr lang="pt-PT" dirty="0" err="1"/>
              <a:t>True</a:t>
            </a:r>
            <a:endParaRPr lang="pt-PT" dirty="0"/>
          </a:p>
          <a:p>
            <a:endParaRPr lang="pt-PT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480F8703-01DA-4AEB-BD30-2F7F28306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03707"/>
            <a:ext cx="5503572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/>
              <a:t>print(</a:t>
            </a:r>
            <a:r>
              <a:rPr lang="pt-PT" sz="2400" b="1" dirty="0" err="1"/>
              <a:t>condicao</a:t>
            </a:r>
            <a:r>
              <a:rPr lang="pt-PT" sz="2400" b="1" dirty="0"/>
              <a:t>)</a:t>
            </a:r>
          </a:p>
          <a:p>
            <a:pPr marL="0" indent="0">
              <a:buNone/>
            </a:pPr>
            <a:r>
              <a:rPr lang="pt-PT" sz="2400" b="1" dirty="0"/>
              <a:t>print(</a:t>
            </a:r>
            <a:r>
              <a:rPr lang="pt-PT" sz="2400" b="1" dirty="0" err="1"/>
              <a:t>type</a:t>
            </a:r>
            <a:r>
              <a:rPr lang="pt-PT" sz="2400" b="1" dirty="0"/>
              <a:t>(</a:t>
            </a:r>
            <a:r>
              <a:rPr lang="pt-PT" sz="2400" b="1" dirty="0" err="1"/>
              <a:t>condicao</a:t>
            </a:r>
            <a:r>
              <a:rPr lang="pt-PT" sz="2400" b="1" dirty="0"/>
              <a:t>))</a:t>
            </a: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pt-PT" b="1" dirty="0">
                <a:solidFill>
                  <a:srgbClr val="FF0000"/>
                </a:solidFill>
              </a:rPr>
              <a:t>Output</a:t>
            </a: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pt-PT" b="1" dirty="0">
              <a:solidFill>
                <a:srgbClr val="FF0000"/>
              </a:solidFill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BAF52E57-0A78-4597-B841-9F51EDB5B1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534DA64-E1BC-495C-AFDD-A93F03A0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1" y="1492445"/>
            <a:ext cx="5722144" cy="48958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88F5BED-F1F7-4125-8FCA-0E5E06D1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54" y="4758612"/>
            <a:ext cx="3805044" cy="15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6038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Função que interage com o utilizador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7B0127-4B6E-4EAB-B1F3-76039E50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50" y="1690688"/>
            <a:ext cx="6219825" cy="49339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D9E2855-28AE-48B5-93CA-2C3816230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796" y="4791853"/>
            <a:ext cx="29051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219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matemáticas ou lógicas dentro de uma função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215571-D741-4AC6-A906-B922E596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737" y="4369933"/>
            <a:ext cx="4819650" cy="15144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4CC024F-306A-4327-8F8A-047568AE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690688"/>
            <a:ext cx="61626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85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compostas dentro de uma função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0A25D5-22A8-4B60-A231-5F57B695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311" y="4526125"/>
            <a:ext cx="3876675" cy="12954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222155-C2E5-43C6-B357-D0C3C9CE7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564963"/>
            <a:ext cx="6105525" cy="49149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D057F9A-E27C-44A1-9F15-F4D9E91E3E7E}"/>
              </a:ext>
            </a:extLst>
          </p:cNvPr>
          <p:cNvSpPr txBox="1"/>
          <p:nvPr/>
        </p:nvSpPr>
        <p:spPr>
          <a:xfrm>
            <a:off x="7501812" y="1564963"/>
            <a:ext cx="385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FF00"/>
                </a:solidFill>
              </a:rPr>
              <a:t>A função round quando as casas decimais sejam 0 pode retornar só uma vez esse valor mesmo que tenha sido feito para mostrar mais do que uma casa decimal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075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Estruturas condicionais dentro de uma função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FBF488-2785-40DA-AF85-0C44F700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86" y="4326877"/>
            <a:ext cx="4810125" cy="16192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853352A-EB9F-4777-8515-F42431A9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6" y="1673225"/>
            <a:ext cx="69151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255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Estruturas condicionais dentro de uma função(continuação)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6E0705-08B8-47EA-B589-D9E8977E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268" y="4309673"/>
            <a:ext cx="4305300" cy="19335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B77AFED-53DD-4B70-960D-2BA46BB2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0" y="1746129"/>
            <a:ext cx="69056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828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Estruturas encadeadas dentro de uma função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70A230-4C30-4DEE-9FAD-10AA5698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368" y="4035425"/>
            <a:ext cx="4229100" cy="24574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31D347E-1550-4A90-97B7-F42F0948D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38" y="1690688"/>
            <a:ext cx="68770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570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Funções com argumentos externos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58395F-80B0-429B-8A70-ADC767F8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50" y="1558925"/>
            <a:ext cx="6905625" cy="49339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B1F6B6B-AD21-441C-B55F-74DB7C460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38" y="4938323"/>
            <a:ext cx="2819400" cy="6762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13EF5C-0132-4BFB-8754-13A1326C49AC}"/>
              </a:ext>
            </a:extLst>
          </p:cNvPr>
          <p:cNvSpPr txBox="1"/>
          <p:nvPr/>
        </p:nvSpPr>
        <p:spPr>
          <a:xfrm>
            <a:off x="8080310" y="155892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Utilizado marcador *</a:t>
            </a:r>
            <a:r>
              <a:rPr lang="pt-PT" dirty="0" err="1">
                <a:solidFill>
                  <a:srgbClr val="FFFF00"/>
                </a:solidFill>
              </a:rPr>
              <a:t>args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5430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Utilizar uma lista como argumentos de uma função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13EF5C-0132-4BFB-8754-13A1326C49AC}"/>
              </a:ext>
            </a:extLst>
          </p:cNvPr>
          <p:cNvSpPr txBox="1"/>
          <p:nvPr/>
        </p:nvSpPr>
        <p:spPr>
          <a:xfrm>
            <a:off x="8080310" y="155892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Utilizado marcador *</a:t>
            </a:r>
            <a:r>
              <a:rPr lang="pt-PT" dirty="0" err="1">
                <a:solidFill>
                  <a:srgbClr val="FFFF00"/>
                </a:solidFill>
              </a:rPr>
              <a:t>args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780FE2-6108-4936-967C-EF5313FA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1" y="1568450"/>
            <a:ext cx="6896100" cy="49244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B60754-CD3C-4185-9F71-BBF405805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732" y="5076728"/>
            <a:ext cx="39243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417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Funções com parâmetros baseados em *</a:t>
            </a:r>
            <a:r>
              <a:rPr lang="pt-PT" dirty="0" err="1">
                <a:solidFill>
                  <a:srgbClr val="FFFF00"/>
                </a:solidFill>
              </a:rPr>
              <a:t>args</a:t>
            </a:r>
            <a:r>
              <a:rPr lang="pt-PT" dirty="0">
                <a:solidFill>
                  <a:srgbClr val="FFFF00"/>
                </a:solidFill>
              </a:rPr>
              <a:t> e **</a:t>
            </a:r>
            <a:r>
              <a:rPr lang="pt-PT" dirty="0" err="1">
                <a:solidFill>
                  <a:srgbClr val="FFFF00"/>
                </a:solidFill>
              </a:rPr>
              <a:t>kwargs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13EF5C-0132-4BFB-8754-13A1326C49AC}"/>
              </a:ext>
            </a:extLst>
          </p:cNvPr>
          <p:cNvSpPr txBox="1"/>
          <p:nvPr/>
        </p:nvSpPr>
        <p:spPr>
          <a:xfrm>
            <a:off x="7716416" y="1558925"/>
            <a:ext cx="3741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Utilizado marcador *</a:t>
            </a:r>
            <a:r>
              <a:rPr lang="pt-PT" dirty="0" err="1">
                <a:solidFill>
                  <a:srgbClr val="FFFF00"/>
                </a:solidFill>
              </a:rPr>
              <a:t>args</a:t>
            </a:r>
            <a:r>
              <a:rPr lang="pt-PT" dirty="0">
                <a:solidFill>
                  <a:srgbClr val="FFFF00"/>
                </a:solidFill>
              </a:rPr>
              <a:t> e **</a:t>
            </a:r>
            <a:r>
              <a:rPr lang="pt-PT" dirty="0" err="1">
                <a:solidFill>
                  <a:srgbClr val="FFFF00"/>
                </a:solidFill>
              </a:rPr>
              <a:t>kwargs</a:t>
            </a:r>
            <a:r>
              <a:rPr lang="pt-PT" dirty="0">
                <a:solidFill>
                  <a:srgbClr val="FFFF00"/>
                </a:solidFill>
              </a:rPr>
              <a:t> – se quiser utilizar o marcador </a:t>
            </a:r>
            <a:r>
              <a:rPr lang="pt-PT" dirty="0" err="1">
                <a:solidFill>
                  <a:srgbClr val="FFFF00"/>
                </a:solidFill>
              </a:rPr>
              <a:t>args</a:t>
            </a:r>
            <a:r>
              <a:rPr lang="pt-PT" dirty="0">
                <a:solidFill>
                  <a:srgbClr val="FFFF00"/>
                </a:solidFill>
              </a:rPr>
              <a:t> para argumentos externos e também outros tipos de argumentos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90CFDF-D055-4866-BC40-F33671A2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072" y="5160314"/>
            <a:ext cx="4333875" cy="866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CD01D4A-A5C5-43C7-BE58-6D79A829F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7" y="1789047"/>
            <a:ext cx="68865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392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Funções com parâmetros externos para *</a:t>
            </a:r>
            <a:r>
              <a:rPr lang="pt-PT" dirty="0" err="1">
                <a:solidFill>
                  <a:srgbClr val="FFFF00"/>
                </a:solidFill>
              </a:rPr>
              <a:t>args</a:t>
            </a:r>
            <a:r>
              <a:rPr lang="pt-PT" dirty="0">
                <a:solidFill>
                  <a:srgbClr val="FFFF00"/>
                </a:solidFill>
              </a:rPr>
              <a:t> e nomeados para **</a:t>
            </a:r>
            <a:r>
              <a:rPr lang="pt-PT" dirty="0" err="1">
                <a:solidFill>
                  <a:srgbClr val="FFFF00"/>
                </a:solidFill>
              </a:rPr>
              <a:t>kwargs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13EF5C-0132-4BFB-8754-13A1326C49AC}"/>
              </a:ext>
            </a:extLst>
          </p:cNvPr>
          <p:cNvSpPr txBox="1"/>
          <p:nvPr/>
        </p:nvSpPr>
        <p:spPr>
          <a:xfrm>
            <a:off x="7716416" y="1558925"/>
            <a:ext cx="3741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Utilizado marcador *</a:t>
            </a:r>
            <a:r>
              <a:rPr lang="pt-PT" dirty="0" err="1">
                <a:solidFill>
                  <a:srgbClr val="FFFF00"/>
                </a:solidFill>
              </a:rPr>
              <a:t>args</a:t>
            </a:r>
            <a:r>
              <a:rPr lang="pt-PT" dirty="0">
                <a:solidFill>
                  <a:srgbClr val="FFFF00"/>
                </a:solidFill>
              </a:rPr>
              <a:t> e **</a:t>
            </a:r>
            <a:r>
              <a:rPr lang="pt-PT" dirty="0" err="1">
                <a:solidFill>
                  <a:srgbClr val="FFFF00"/>
                </a:solidFill>
              </a:rPr>
              <a:t>kwargs</a:t>
            </a:r>
            <a:r>
              <a:rPr lang="pt-PT" dirty="0">
                <a:solidFill>
                  <a:srgbClr val="FFFF00"/>
                </a:solidFill>
              </a:rPr>
              <a:t> – se quiser utilizar o marcador </a:t>
            </a:r>
            <a:r>
              <a:rPr lang="pt-PT" dirty="0" err="1">
                <a:solidFill>
                  <a:srgbClr val="FFFF00"/>
                </a:solidFill>
              </a:rPr>
              <a:t>args</a:t>
            </a:r>
            <a:r>
              <a:rPr lang="pt-PT" dirty="0">
                <a:solidFill>
                  <a:srgbClr val="FFFF00"/>
                </a:solidFill>
              </a:rPr>
              <a:t> para argumentos externos e também outros tipos de argumentos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37EE50-D7F8-4C94-9130-7514017B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930" y="4746625"/>
            <a:ext cx="3609975" cy="11049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0AF7E3F-5DC9-49D2-95F4-9813576C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95" y="1848822"/>
            <a:ext cx="68865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7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3BE10-6F87-4B76-841C-89381C98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26" y="23245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Comentários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4485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Funções que recebem outras funções como parâmetros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9565F5-F3A6-4B93-B9AA-69C19521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8" y="1690688"/>
            <a:ext cx="6934200" cy="4943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F50E5E5-A3BA-4774-9CB2-D35143E0F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633" y="4920633"/>
            <a:ext cx="27051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7638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Expressões lambda / Funções vazias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0994A0-9CA8-4CDE-B1C8-374AEBB7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75" y="4585898"/>
            <a:ext cx="5114925" cy="13811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4A10E61-0A98-4E92-879B-AD2A75951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802947"/>
            <a:ext cx="68961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1177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Variáveis locais </a:t>
            </a:r>
            <a:r>
              <a:rPr lang="pt-PT" dirty="0" err="1">
                <a:solidFill>
                  <a:srgbClr val="FFFF00"/>
                </a:solidFill>
              </a:rPr>
              <a:t>Vs</a:t>
            </a:r>
            <a:r>
              <a:rPr lang="pt-PT" dirty="0">
                <a:solidFill>
                  <a:srgbClr val="FFFF00"/>
                </a:solidFill>
              </a:rPr>
              <a:t> Variáveis Globais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E5438A-91F6-4398-842B-125F05E4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363" y="4791853"/>
            <a:ext cx="2867025" cy="857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208CA11-E8FF-43B2-953F-AE101E80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553272"/>
            <a:ext cx="68865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0819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Modificar uma variável global dentro de uma função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9CC586-8860-4F69-BBF6-50429DA4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437" y="4903455"/>
            <a:ext cx="4019550" cy="9048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0DA0B50-006E-480D-A7A1-9F0072CB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63" y="1690688"/>
            <a:ext cx="6858000" cy="49053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9E4C659-41FC-48B3-ABAC-0248701443C1}"/>
              </a:ext>
            </a:extLst>
          </p:cNvPr>
          <p:cNvSpPr txBox="1"/>
          <p:nvPr/>
        </p:nvSpPr>
        <p:spPr>
          <a:xfrm>
            <a:off x="7930437" y="1800808"/>
            <a:ext cx="2435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FF00"/>
                </a:solidFill>
              </a:rPr>
              <a:t>Usar a palavra </a:t>
            </a:r>
            <a:r>
              <a:rPr lang="pt-PT" dirty="0">
                <a:solidFill>
                  <a:srgbClr val="FF0000"/>
                </a:solidFill>
              </a:rPr>
              <a:t>global – traz para a minha função a variável global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59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6BD71DE-420B-4075-877F-C959C0A5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105904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PROGRAMAÇÃO ORIENTADA A OBJECTOS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4910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Sintaxe básica de Programação Orientada a Objetos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A818F6-981E-4437-BE95-3F20F455B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811" y="1635125"/>
            <a:ext cx="69437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8292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Criar uma classe vazia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7896E5-830A-4F4F-97E9-E875EA6F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21" y="1663700"/>
            <a:ext cx="6867525" cy="48291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B66354-555C-4FE7-952C-CED061F3E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679" y="4973097"/>
            <a:ext cx="2819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5766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Criar atributos de uma classe fora da classe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192738" y="3230903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018EA-FC6B-4CAF-A70E-D3684656C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738" y="4727243"/>
            <a:ext cx="2828925" cy="62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779818-9A2E-40C4-8DA0-C3EB77246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70" y="1625600"/>
            <a:ext cx="68580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327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Criar um método de classe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1DE836-5267-4020-804C-009346FE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27" y="1558925"/>
            <a:ext cx="6924675" cy="4933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D5E332-5480-462B-B436-04284489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391" y="4979655"/>
            <a:ext cx="2733675" cy="7524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BEE58CB-6B19-4D65-93E6-CAF37F509142}"/>
              </a:ext>
            </a:extLst>
          </p:cNvPr>
          <p:cNvSpPr txBox="1"/>
          <p:nvPr/>
        </p:nvSpPr>
        <p:spPr>
          <a:xfrm>
            <a:off x="8058778" y="1558925"/>
            <a:ext cx="3647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 </a:t>
            </a:r>
          </a:p>
          <a:p>
            <a:r>
              <a:rPr lang="pt-PT" dirty="0">
                <a:solidFill>
                  <a:srgbClr val="FFFF00"/>
                </a:solidFill>
              </a:rPr>
              <a:t>Self –</a:t>
            </a:r>
            <a:r>
              <a:rPr lang="pt-PT" dirty="0"/>
              <a:t> </a:t>
            </a:r>
            <a:r>
              <a:rPr lang="pt-PT" dirty="0">
                <a:solidFill>
                  <a:srgbClr val="FFFF00"/>
                </a:solidFill>
              </a:rPr>
              <a:t>sempre que estamos a criar um método temos que utilizar a expressão self, tem que ser sempre declarada( é um identificador), não é um parâmetro!!!!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412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Criar um método construtor de classe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EE58CB-6B19-4D65-93E6-CAF37F509142}"/>
              </a:ext>
            </a:extLst>
          </p:cNvPr>
          <p:cNvSpPr txBox="1"/>
          <p:nvPr/>
        </p:nvSpPr>
        <p:spPr>
          <a:xfrm>
            <a:off x="8058778" y="1558925"/>
            <a:ext cx="3647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 </a:t>
            </a:r>
          </a:p>
          <a:p>
            <a:r>
              <a:rPr lang="pt-PT" dirty="0">
                <a:solidFill>
                  <a:srgbClr val="FFFF00"/>
                </a:solidFill>
              </a:rPr>
              <a:t>_</a:t>
            </a:r>
            <a:r>
              <a:rPr lang="pt-PT" dirty="0" err="1">
                <a:solidFill>
                  <a:srgbClr val="FFFF00"/>
                </a:solidFill>
              </a:rPr>
              <a:t>init</a:t>
            </a:r>
            <a:r>
              <a:rPr lang="pt-PT" dirty="0">
                <a:solidFill>
                  <a:srgbClr val="FFFF00"/>
                </a:solidFill>
              </a:rPr>
              <a:t>_– é uma palavra reservada do sistema que serve de método construtor não para criar um método de classe!!!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20AB1B-DCF4-4B87-854B-2C5373E73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8" y="1558925"/>
            <a:ext cx="6953250" cy="49149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F00FF2-0494-4C65-B9BD-4BA3BC40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16" y="4959686"/>
            <a:ext cx="41814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39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3BE10-6F87-4B76-841C-89381C98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Comentários – Parte 1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7EF9D0BB-3C36-47BD-AA68-5413948DAF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4522" y="1681163"/>
            <a:ext cx="5112747" cy="4508500"/>
          </a:xfrm>
          <a:prstGeom prst="rect">
            <a:avLst/>
          </a:prstGeo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F96C89E-A929-4AD5-AAC5-F7E840508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67269" y="1681163"/>
            <a:ext cx="5688119" cy="823912"/>
          </a:xfrm>
        </p:spPr>
        <p:txBody>
          <a:bodyPr/>
          <a:lstStyle/>
          <a:p>
            <a:r>
              <a:rPr lang="pt-PT" dirty="0"/>
              <a:t># </a:t>
            </a:r>
            <a:r>
              <a:rPr lang="pt-PT" dirty="0" err="1"/>
              <a:t>Comentario</a:t>
            </a:r>
            <a:r>
              <a:rPr lang="pt-PT" dirty="0"/>
              <a:t> simples de ate uma linha</a:t>
            </a:r>
            <a:endParaRPr lang="en-US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554BFD3-6F85-4BA2-A253-EA245738F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7269" y="2505075"/>
            <a:ext cx="8159263" cy="3684588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‘’’</a:t>
            </a:r>
            <a:r>
              <a:rPr lang="pt-PT" dirty="0" err="1"/>
              <a:t>Comentario</a:t>
            </a:r>
            <a:r>
              <a:rPr lang="pt-PT" dirty="0"/>
              <a:t> onde não há limite de linhas,</a:t>
            </a:r>
          </a:p>
          <a:p>
            <a:pPr marL="0" indent="0">
              <a:buNone/>
            </a:pPr>
            <a:r>
              <a:rPr lang="pt-PT" dirty="0"/>
              <a:t>    podendo ser usado para descrever blocos</a:t>
            </a:r>
          </a:p>
          <a:p>
            <a:pPr marL="0" indent="0">
              <a:buNone/>
            </a:pPr>
            <a:r>
              <a:rPr lang="pt-PT" dirty="0"/>
              <a:t>    de código mais detalhadamente’’’ </a:t>
            </a:r>
          </a:p>
          <a:p>
            <a:pPr marL="0" indent="0" algn="ctr">
              <a:buNone/>
            </a:pPr>
            <a:endParaRPr lang="pt-PT" dirty="0"/>
          </a:p>
          <a:p>
            <a:pPr marL="0" indent="0">
              <a:buNone/>
            </a:pPr>
            <a:r>
              <a:rPr lang="pt-PT" b="1" dirty="0">
                <a:solidFill>
                  <a:srgbClr val="FF0000"/>
                </a:solidFill>
              </a:rPr>
              <a:t>                     Output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5A6EA0A-65FC-4B6A-A7E5-70DA3DBC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21" y="5074418"/>
            <a:ext cx="3106982" cy="11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3928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Mais do que um método de classe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1EAC24-CC2A-4923-9A83-1EE19F5A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8" y="1558925"/>
            <a:ext cx="6838950" cy="48196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59C03C1-720F-4C91-BBF8-9DAA33115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638" y="5108958"/>
            <a:ext cx="29908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796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Usar métodos de classe fora da classe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5CD335-C425-4DBB-8C19-5510151A0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46" y="1483876"/>
            <a:ext cx="6896100" cy="4876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A49B215-73CA-4C12-B0D6-04459450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883" y="5110648"/>
            <a:ext cx="28384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57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Métodos estáticos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2F8921-C004-42A8-8865-04806FF1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649" y="5293275"/>
            <a:ext cx="2800350" cy="638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6312C0-4F9E-49F6-AE83-2EC07CE26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02" y="1479113"/>
            <a:ext cx="6181725" cy="48863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19D5CB8-0B81-4AEC-A558-1138FDF2777A}"/>
              </a:ext>
            </a:extLst>
          </p:cNvPr>
          <p:cNvSpPr txBox="1"/>
          <p:nvPr/>
        </p:nvSpPr>
        <p:spPr>
          <a:xfrm>
            <a:off x="7791061" y="1690688"/>
            <a:ext cx="329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FF00"/>
                </a:solidFill>
              </a:rPr>
              <a:t>Função</a:t>
            </a:r>
            <a:r>
              <a:rPr lang="pt-PT" dirty="0"/>
              <a:t> </a:t>
            </a:r>
            <a:r>
              <a:rPr lang="pt-PT" dirty="0" err="1">
                <a:solidFill>
                  <a:srgbClr val="FF0000"/>
                </a:solidFill>
              </a:rPr>
              <a:t>randint</a:t>
            </a:r>
            <a:r>
              <a:rPr lang="pt-PT" dirty="0">
                <a:solidFill>
                  <a:srgbClr val="FF0000"/>
                </a:solidFill>
              </a:rPr>
              <a:t> </a:t>
            </a:r>
            <a:r>
              <a:rPr lang="pt-PT" dirty="0">
                <a:solidFill>
                  <a:srgbClr val="FFFF00"/>
                </a:solidFill>
              </a:rPr>
              <a:t>é uma função de </a:t>
            </a:r>
            <a:r>
              <a:rPr lang="pt-PT" dirty="0" err="1">
                <a:solidFill>
                  <a:srgbClr val="FFFF00"/>
                </a:solidFill>
              </a:rPr>
              <a:t>python</a:t>
            </a:r>
            <a:r>
              <a:rPr lang="pt-PT" dirty="0">
                <a:solidFill>
                  <a:srgbClr val="FFFF00"/>
                </a:solidFill>
              </a:rPr>
              <a:t> que gera números aleatórios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4502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Atributos de classes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57F1D0-9A99-448E-87C1-F3C33A11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42" y="4729162"/>
            <a:ext cx="3171825" cy="8763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466468-8068-44D0-B7D9-C4DBECBE3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68" y="1690688"/>
            <a:ext cx="62103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9091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Mudar os atributos de classes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580056-7115-4FBB-8BA5-53B5ED50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938" y="4947265"/>
            <a:ext cx="2762250" cy="7143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5399327-F42B-4FCE-8AEA-5A3D8471E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12" y="1690688"/>
            <a:ext cx="62293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020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Encapsulamento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708212-9469-4E6F-829E-3DA533DFD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68" y="1795313"/>
            <a:ext cx="6438900" cy="48387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421EAC3-73A5-4A62-9461-1DD3BF6D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005" y="5077311"/>
            <a:ext cx="2857500" cy="7715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A8D3F5D-44E5-4639-BED3-5B520B8A42C8}"/>
              </a:ext>
            </a:extLst>
          </p:cNvPr>
          <p:cNvSpPr txBox="1"/>
          <p:nvPr/>
        </p:nvSpPr>
        <p:spPr>
          <a:xfrm>
            <a:off x="7793005" y="1795313"/>
            <a:ext cx="3273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Os dados protegidos só são visíveis dentro da minha classe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0248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Encapsulamento (continuação)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A8D3F5D-44E5-4639-BED3-5B520B8A42C8}"/>
              </a:ext>
            </a:extLst>
          </p:cNvPr>
          <p:cNvSpPr txBox="1"/>
          <p:nvPr/>
        </p:nvSpPr>
        <p:spPr>
          <a:xfrm>
            <a:off x="7793005" y="1795313"/>
            <a:ext cx="3273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Os dados protegidos só são visíveis dentro da minha classe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78E78E-23D4-4718-BC0E-4F6FEA6B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37" y="5227671"/>
            <a:ext cx="4498652" cy="11239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74DE8C-5D48-4571-899D-929E8258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8" y="1606550"/>
            <a:ext cx="6400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69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 err="1">
                <a:solidFill>
                  <a:srgbClr val="FFFF00"/>
                </a:solidFill>
              </a:rPr>
              <a:t>Try</a:t>
            </a:r>
            <a:r>
              <a:rPr lang="pt-PT" dirty="0">
                <a:solidFill>
                  <a:srgbClr val="FFFF00"/>
                </a:solidFill>
              </a:rPr>
              <a:t>, </a:t>
            </a:r>
            <a:r>
              <a:rPr lang="pt-PT" dirty="0" err="1">
                <a:solidFill>
                  <a:srgbClr val="FFFF00"/>
                </a:solidFill>
              </a:rPr>
              <a:t>Except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AF023A-1DDA-4D98-AB83-B178A8F2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32" y="1690688"/>
            <a:ext cx="6448425" cy="4933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3052461-216F-4012-B851-8461C76B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39" y="5159245"/>
            <a:ext cx="2724150" cy="5143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A4665E7-6C5E-4D58-AEB4-495CF50DC7B7}"/>
              </a:ext>
            </a:extLst>
          </p:cNvPr>
          <p:cNvSpPr txBox="1"/>
          <p:nvPr/>
        </p:nvSpPr>
        <p:spPr>
          <a:xfrm>
            <a:off x="7809721" y="1690688"/>
            <a:ext cx="3425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Usado para prever erros por parte do utilizador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15623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Exibir erro personalizado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4665E7-6C5E-4D58-AEB4-495CF50DC7B7}"/>
              </a:ext>
            </a:extLst>
          </p:cNvPr>
          <p:cNvSpPr txBox="1"/>
          <p:nvPr/>
        </p:nvSpPr>
        <p:spPr>
          <a:xfrm>
            <a:off x="7809721" y="1690688"/>
            <a:ext cx="3425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>
                <a:solidFill>
                  <a:srgbClr val="FFFF00"/>
                </a:solidFill>
              </a:rPr>
              <a:t>Usado para prever erros por parte do utilizador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9C7A0F-AEE0-418E-8891-5587DC19F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478" y="5233510"/>
            <a:ext cx="3619500" cy="609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2EAEBE-1DAA-4458-9C69-5A3F35BAA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74" y="1644650"/>
            <a:ext cx="63531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505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Exibir erro interno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222883" y="392227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4665E7-6C5E-4D58-AEB4-495CF50DC7B7}"/>
              </a:ext>
            </a:extLst>
          </p:cNvPr>
          <p:cNvSpPr txBox="1"/>
          <p:nvPr/>
        </p:nvSpPr>
        <p:spPr>
          <a:xfrm>
            <a:off x="7896128" y="1690688"/>
            <a:ext cx="3425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endParaRPr lang="pt-PT" dirty="0"/>
          </a:p>
          <a:p>
            <a:r>
              <a:rPr lang="pt-PT" dirty="0" err="1">
                <a:solidFill>
                  <a:srgbClr val="FFFF00"/>
                </a:solidFill>
              </a:rPr>
              <a:t>NameError</a:t>
            </a:r>
            <a:r>
              <a:rPr lang="pt-PT" dirty="0">
                <a:solidFill>
                  <a:srgbClr val="FFFF00"/>
                </a:solidFill>
              </a:rPr>
              <a:t> – nome do erro</a:t>
            </a:r>
          </a:p>
          <a:p>
            <a:r>
              <a:rPr lang="pt-PT" dirty="0" err="1">
                <a:solidFill>
                  <a:srgbClr val="FFFF00"/>
                </a:solidFill>
              </a:rPr>
              <a:t>Exception</a:t>
            </a:r>
            <a:r>
              <a:rPr lang="pt-PT" dirty="0">
                <a:solidFill>
                  <a:srgbClr val="FFFF00"/>
                </a:solidFill>
              </a:rPr>
              <a:t> – erro genérico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A29602-7A0F-432B-883B-65725984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269" y="5171977"/>
            <a:ext cx="3705225" cy="790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967DCDE-2990-4AF1-93A7-8298670F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94" y="1507688"/>
            <a:ext cx="63912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1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AD8ADEB-992C-48B2-9348-CCABBDC14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pt-BR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pt-BR" b="1" dirty="0">
                <a:solidFill>
                  <a:srgbClr val="FFFF00"/>
                </a:solidFill>
              </a:rPr>
              <a:t>“Os primeiros 90% do código representam os primeiros 10% do tempo de desenvolvimento. Os 10% restantes do código é para mostrar aos outros os 90% do tempo de desenvolvimento. “</a:t>
            </a:r>
            <a:br>
              <a:rPr lang="pt-BR" b="1" dirty="0">
                <a:solidFill>
                  <a:srgbClr val="FFFF00"/>
                </a:solidFill>
              </a:rPr>
            </a:br>
            <a:r>
              <a:rPr lang="pt-BR" b="1" dirty="0">
                <a:solidFill>
                  <a:srgbClr val="FFFF00"/>
                </a:solidFill>
              </a:rPr>
              <a:t>Tom Cargill</a:t>
            </a:r>
            <a:endParaRPr lang="en-US" b="1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30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3BE10-6F87-4B76-841C-89381C98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Comentários – Parte 2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F96C89E-A929-4AD5-AAC5-F7E840508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67269" y="1681163"/>
            <a:ext cx="6359890" cy="823912"/>
          </a:xfrm>
        </p:spPr>
        <p:txBody>
          <a:bodyPr>
            <a:normAutofit/>
          </a:bodyPr>
          <a:lstStyle/>
          <a:p>
            <a:r>
              <a:rPr lang="pt-PT" dirty="0"/>
              <a:t># Comentando uma variável para desabilitar a mesma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554BFD3-6F85-4BA2-A253-EA245738F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7269" y="2505075"/>
            <a:ext cx="8159263" cy="3684588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utilizador1 = “Rogelio”</a:t>
            </a:r>
          </a:p>
          <a:p>
            <a:pPr marL="0" indent="0">
              <a:buNone/>
            </a:pPr>
            <a:r>
              <a:rPr lang="pt-PT" dirty="0"/>
              <a:t># utilizador2 = “Iolanda” </a:t>
            </a:r>
          </a:p>
          <a:p>
            <a:pPr marL="0" indent="0" algn="ctr">
              <a:buNone/>
            </a:pPr>
            <a:endParaRPr lang="pt-PT" dirty="0"/>
          </a:p>
          <a:p>
            <a:pPr marL="0" indent="0">
              <a:buNone/>
            </a:pPr>
            <a:r>
              <a:rPr lang="pt-PT" b="1" dirty="0">
                <a:solidFill>
                  <a:srgbClr val="FF0000"/>
                </a:solidFill>
              </a:rPr>
              <a:t>                     Output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1FE895-393F-4B80-BAAA-EE1D2818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64" y="1459156"/>
            <a:ext cx="5193305" cy="49244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BDD35B3-13AF-4DE7-9C64-8ACFA15D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89241"/>
            <a:ext cx="3206620" cy="13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341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Modularização ( utilizar dados que estão presentes noutros ficheiros)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3473601" y="5732414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93382F-BE29-4A72-968B-9CAF6BA2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8" y="1572995"/>
            <a:ext cx="5225143" cy="40474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4B3AB18-FDF8-4114-8E21-561C8B110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90" y="1572996"/>
            <a:ext cx="6362700" cy="40474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CCE824C-3125-47B8-83B2-1AA228E74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916" y="5732414"/>
            <a:ext cx="28765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8894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Importar somente o necessário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7672376" y="381521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4B2B08-1879-4745-BA18-AF293B86B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96" y="1625600"/>
            <a:ext cx="6334125" cy="48672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8B4C718-577E-453E-8053-A0CACD51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561" y="5140196"/>
            <a:ext cx="2619375" cy="5524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623760F-5EB8-4C65-BE28-6A91FCABB2DA}"/>
              </a:ext>
            </a:extLst>
          </p:cNvPr>
          <p:cNvSpPr txBox="1"/>
          <p:nvPr/>
        </p:nvSpPr>
        <p:spPr>
          <a:xfrm>
            <a:off x="7361561" y="1625600"/>
            <a:ext cx="399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NOTA:</a:t>
            </a:r>
          </a:p>
          <a:p>
            <a:r>
              <a:rPr lang="pt-PT" dirty="0">
                <a:solidFill>
                  <a:srgbClr val="FFFF00"/>
                </a:solidFill>
              </a:rPr>
              <a:t>Só estou a importar a função específica soma tudo o resto fica no ficheiro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2669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 err="1">
                <a:solidFill>
                  <a:srgbClr val="FFFF00"/>
                </a:solidFill>
              </a:rPr>
              <a:t>Builtins</a:t>
            </a:r>
            <a:r>
              <a:rPr lang="pt-PT" dirty="0">
                <a:solidFill>
                  <a:srgbClr val="FFFF00"/>
                </a:solidFill>
              </a:rPr>
              <a:t> ( tudo o que vem por defeito com o </a:t>
            </a:r>
            <a:r>
              <a:rPr lang="pt-PT" dirty="0" err="1">
                <a:solidFill>
                  <a:srgbClr val="FFFF00"/>
                </a:solidFill>
              </a:rPr>
              <a:t>python</a:t>
            </a:r>
            <a:r>
              <a:rPr lang="pt-PT" dirty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418825" y="123063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1927F9-FC9C-42C8-8A5F-BE2844F6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9" y="2090057"/>
            <a:ext cx="5278296" cy="43188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203338-B613-4F0B-B362-72057D7A0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30" y="2262607"/>
            <a:ext cx="5586510" cy="43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443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Importar uma biblioteca e as suas funcionalidades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614768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7A0267-7758-4AB3-A14F-328031D0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537" y="4377313"/>
            <a:ext cx="4762500" cy="19240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B66102-E3D8-44DE-AF55-8469E3AAF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3" y="1690688"/>
            <a:ext cx="6715125" cy="48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028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Classe como molde para criação de objetos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614768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6446FE-8890-4DF9-96F6-885F7B8A5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652" y="4661904"/>
            <a:ext cx="3248025" cy="12477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732A721-CB69-4BB2-B88E-0C0C65D5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2" y="1931437"/>
            <a:ext cx="6762750" cy="44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0461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Aplicação dos conteúdos de POO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614768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2EABEC-4FAC-4823-8CEF-5F5DB7CD5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64" y="4307924"/>
            <a:ext cx="3990101" cy="2105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8FCACF9-307F-4812-B06B-2A2EA56CC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90" y="1367551"/>
            <a:ext cx="6686550" cy="51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063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 err="1">
                <a:solidFill>
                  <a:srgbClr val="FFFF00"/>
                </a:solidFill>
              </a:rPr>
              <a:t>Property</a:t>
            </a:r>
            <a:r>
              <a:rPr lang="pt-PT" dirty="0">
                <a:solidFill>
                  <a:srgbClr val="FFFF00"/>
                </a:solidFill>
              </a:rPr>
              <a:t>, </a:t>
            </a:r>
            <a:r>
              <a:rPr lang="pt-PT" dirty="0" err="1">
                <a:solidFill>
                  <a:srgbClr val="FFFF00"/>
                </a:solidFill>
              </a:rPr>
              <a:t>Getters</a:t>
            </a:r>
            <a:r>
              <a:rPr lang="pt-PT" dirty="0">
                <a:solidFill>
                  <a:srgbClr val="FFFF00"/>
                </a:solidFill>
              </a:rPr>
              <a:t> e Setters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614768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DCBCD5-207B-45B4-B3E0-74827577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071" y="4851683"/>
            <a:ext cx="3438525" cy="9144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17327D-61AD-4874-9279-5C5ACD5D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16" y="1690688"/>
            <a:ext cx="6410541" cy="47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430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Recursividade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34E-73C2-4F8F-826F-EB75B16B8585}"/>
              </a:ext>
            </a:extLst>
          </p:cNvPr>
          <p:cNvSpPr/>
          <p:nvPr/>
        </p:nvSpPr>
        <p:spPr>
          <a:xfrm>
            <a:off x="8614768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4FEB04-BD70-48F1-B46E-34F4EDC9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768" y="4824801"/>
            <a:ext cx="3238500" cy="8286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07246DC-D2F3-4749-942C-00779C29D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463675"/>
            <a:ext cx="645458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647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4BCFE4B-661E-48C4-B432-153827F9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86293"/>
            <a:ext cx="10515600" cy="1325563"/>
          </a:xfrm>
        </p:spPr>
        <p:txBody>
          <a:bodyPr>
            <a:normAutofit/>
          </a:bodyPr>
          <a:lstStyle/>
          <a:p>
            <a:r>
              <a:rPr lang="pt-PT" sz="5400" b="1" dirty="0">
                <a:solidFill>
                  <a:srgbClr val="FF0000"/>
                </a:solidFill>
              </a:rPr>
              <a:t>CONSTRUIR UM PORT SCANNER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648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59025D0-33B4-44B3-A4D0-484F7EF3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32"/>
            <a:ext cx="7465925" cy="67474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488B80B-FB78-4F90-93E1-3BBC1FA5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25" y="4029389"/>
            <a:ext cx="4570213" cy="129283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674B81-4F90-4F2F-B4B5-B012D2782E20}"/>
              </a:ext>
            </a:extLst>
          </p:cNvPr>
          <p:cNvSpPr/>
          <p:nvPr/>
        </p:nvSpPr>
        <p:spPr>
          <a:xfrm>
            <a:off x="8705203" y="224383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153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FB04E-A35A-47E3-A02F-BAC74D860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Tipos de Variáveis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71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E3386B8-83AD-4D32-A7BA-B20D4D97E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8629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PT" sz="9600" b="1" dirty="0">
                <a:solidFill>
                  <a:srgbClr val="FF0000"/>
                </a:solidFill>
              </a:rPr>
              <a:t>FIM</a:t>
            </a:r>
            <a:endParaRPr lang="en-US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12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0D2D1-9020-4E1B-A62B-169A3C3B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Tipos de Variáveis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932970A-AEB9-4543-AF57-3E67FC0D0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5175" y="1429955"/>
            <a:ext cx="5507037" cy="823912"/>
          </a:xfrm>
        </p:spPr>
        <p:txBody>
          <a:bodyPr>
            <a:normAutofit lnSpcReduction="10000"/>
          </a:bodyPr>
          <a:lstStyle/>
          <a:p>
            <a:r>
              <a:rPr lang="pt-PT" dirty="0" err="1"/>
              <a:t>var_int</a:t>
            </a:r>
            <a:r>
              <a:rPr lang="pt-PT" dirty="0"/>
              <a:t> = 12</a:t>
            </a:r>
          </a:p>
          <a:p>
            <a:r>
              <a:rPr lang="pt-PT" dirty="0" err="1"/>
              <a:t>var_float</a:t>
            </a:r>
            <a:r>
              <a:rPr lang="pt-PT" dirty="0"/>
              <a:t> = 15.3</a:t>
            </a:r>
            <a:endParaRPr lang="en-US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681DDDE-F3E5-4294-933C-494751D3F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351" y="2253867"/>
            <a:ext cx="6621653" cy="39357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2400" b="1" dirty="0" err="1"/>
              <a:t>var_string</a:t>
            </a:r>
            <a:r>
              <a:rPr lang="pt-PT" sz="2400" b="1" dirty="0"/>
              <a:t> = “Conjunto de caracteres alfanuméricos”</a:t>
            </a:r>
          </a:p>
          <a:p>
            <a:pPr marL="0" indent="0">
              <a:buNone/>
            </a:pPr>
            <a:r>
              <a:rPr lang="pt-PT" sz="2400" b="1" dirty="0" err="1"/>
              <a:t>var_lista</a:t>
            </a:r>
            <a:r>
              <a:rPr lang="pt-PT" sz="2400" b="1" dirty="0"/>
              <a:t> = [1, 2, “Rogelio”, “Iolanda”, </a:t>
            </a:r>
            <a:r>
              <a:rPr lang="pt-PT" sz="2400" b="1" dirty="0" err="1"/>
              <a:t>True</a:t>
            </a:r>
            <a:r>
              <a:rPr lang="pt-PT" sz="2400" b="1" dirty="0"/>
              <a:t> ]</a:t>
            </a:r>
          </a:p>
          <a:p>
            <a:pPr marL="0" indent="0">
              <a:buNone/>
            </a:pPr>
            <a:r>
              <a:rPr lang="pt-PT" sz="2400" b="1" dirty="0" err="1"/>
              <a:t>var_dicionário</a:t>
            </a:r>
            <a:r>
              <a:rPr lang="pt-PT" sz="2400" b="1" dirty="0"/>
              <a:t> ={“nome”:”Rogelio”,”Idade”:35}</a:t>
            </a:r>
          </a:p>
          <a:p>
            <a:pPr marL="0" indent="0">
              <a:buNone/>
            </a:pPr>
            <a:r>
              <a:rPr lang="pt-PT" sz="2400" b="1" dirty="0" err="1"/>
              <a:t>var_tupla</a:t>
            </a:r>
            <a:r>
              <a:rPr lang="pt-PT" sz="2400" b="1" dirty="0"/>
              <a:t> = (“Rogelio”, “Iolanda”, 3)</a:t>
            </a:r>
          </a:p>
          <a:p>
            <a:pPr marL="0" indent="0">
              <a:buNone/>
            </a:pPr>
            <a:r>
              <a:rPr lang="pt-PT" sz="2400" b="1" dirty="0" err="1"/>
              <a:t>var_bool</a:t>
            </a:r>
            <a:r>
              <a:rPr lang="pt-PT" sz="2400" b="1" dirty="0"/>
              <a:t> = </a:t>
            </a:r>
            <a:r>
              <a:rPr lang="pt-PT" sz="2400" b="1" dirty="0" err="1"/>
              <a:t>True</a:t>
            </a:r>
            <a:endParaRPr lang="pt-PT" sz="2400" b="1" dirty="0"/>
          </a:p>
          <a:p>
            <a:pPr marL="0" indent="0">
              <a:buNone/>
            </a:pPr>
            <a:r>
              <a:rPr lang="pt-PT" sz="2400" b="1" dirty="0" err="1"/>
              <a:t>var_comentário</a:t>
            </a:r>
            <a:r>
              <a:rPr lang="pt-PT" sz="2400" b="1" dirty="0"/>
              <a:t> = “””Um comentário atribuído a uma variável deixa de ser apenas um comentário, e passa a ser um texto que pode ser englobado no código…”</a:t>
            </a:r>
          </a:p>
          <a:p>
            <a:pPr marL="0" indent="0">
              <a:buNone/>
            </a:pPr>
            <a:endParaRPr lang="pt-PT" sz="24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BBE0F3B-BAD0-4B42-B90B-7CC3BFEA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74" y="1429955"/>
            <a:ext cx="5345777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08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5427B-07E4-4E18-AFC7-7FBB260A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Declarar Variáveis quanto ao seu tipo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479CDB2E-44A8-4DF0-AD14-AD2D8ADE4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1376624"/>
            <a:ext cx="5183189" cy="4591975"/>
          </a:xfrm>
          <a:prstGeom prst="rect">
            <a:avLst/>
          </a:prstGeo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BE0B869-BBED-4D15-80B6-CC49687F5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73970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pt-PT" dirty="0" err="1"/>
              <a:t>ano_nascimento</a:t>
            </a:r>
            <a:r>
              <a:rPr lang="pt-PT" dirty="0"/>
              <a:t> = 1985</a:t>
            </a:r>
          </a:p>
          <a:p>
            <a:r>
              <a:rPr lang="pt-PT" dirty="0" err="1"/>
              <a:t>ano_nascimento</a:t>
            </a:r>
            <a:r>
              <a:rPr lang="pt-PT" dirty="0"/>
              <a:t> = “1985”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CEAFB7B-F3F4-4460-8182-36185342A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5" y="2097881"/>
            <a:ext cx="518318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 err="1"/>
              <a:t>ano_nascimento</a:t>
            </a:r>
            <a:r>
              <a:rPr lang="pt-PT" sz="2400" b="1" dirty="0"/>
              <a:t> = </a:t>
            </a:r>
            <a:r>
              <a:rPr lang="pt-PT" sz="2400" b="1" dirty="0" err="1"/>
              <a:t>int</a:t>
            </a:r>
            <a:r>
              <a:rPr lang="pt-PT" sz="2400" b="1" dirty="0"/>
              <a:t>(1985)</a:t>
            </a:r>
          </a:p>
          <a:p>
            <a:pPr marL="0" indent="0">
              <a:buNone/>
            </a:pPr>
            <a:r>
              <a:rPr lang="pt-PT" sz="2400" b="1" dirty="0"/>
              <a:t>ano_nascimento2 = </a:t>
            </a:r>
            <a:r>
              <a:rPr lang="pt-PT" sz="2400" b="1" dirty="0" err="1"/>
              <a:t>str</a:t>
            </a:r>
            <a:r>
              <a:rPr lang="pt-PT" sz="2400" b="1" dirty="0"/>
              <a:t>(1985)</a:t>
            </a:r>
          </a:p>
          <a:p>
            <a:pPr marL="0" indent="0">
              <a:buNone/>
            </a:pPr>
            <a:r>
              <a:rPr lang="pt-PT" sz="2400" b="1" dirty="0"/>
              <a:t>print(</a:t>
            </a:r>
            <a:r>
              <a:rPr lang="pt-PT" sz="2400" b="1" dirty="0" err="1"/>
              <a:t>ano_nascimento</a:t>
            </a:r>
            <a:r>
              <a:rPr lang="pt-PT" sz="2400" b="1" dirty="0"/>
              <a:t>)</a:t>
            </a:r>
          </a:p>
          <a:p>
            <a:pPr marL="0" indent="0">
              <a:buNone/>
            </a:pPr>
            <a:r>
              <a:rPr lang="pt-PT" sz="2400" b="1" dirty="0"/>
              <a:t>print(</a:t>
            </a:r>
            <a:r>
              <a:rPr lang="pt-PT" sz="2400" b="1" dirty="0" err="1"/>
              <a:t>type</a:t>
            </a:r>
            <a:r>
              <a:rPr lang="pt-PT" sz="2400" b="1" dirty="0"/>
              <a:t>(</a:t>
            </a:r>
            <a:r>
              <a:rPr lang="pt-PT" sz="2400" b="1" dirty="0" err="1"/>
              <a:t>ano_nascimento</a:t>
            </a:r>
            <a:r>
              <a:rPr lang="pt-PT" sz="2400" b="1" dirty="0"/>
              <a:t>))</a:t>
            </a:r>
          </a:p>
          <a:p>
            <a:pPr marL="0" indent="0">
              <a:buNone/>
            </a:pPr>
            <a:r>
              <a:rPr lang="pt-PT" sz="2400" b="1" dirty="0"/>
              <a:t>print(</a:t>
            </a:r>
            <a:r>
              <a:rPr lang="pt-PT" sz="2400" b="1" dirty="0" err="1"/>
              <a:t>ano_nascimento</a:t>
            </a:r>
            <a:r>
              <a:rPr lang="pt-PT" sz="2400" b="1" dirty="0"/>
              <a:t>)</a:t>
            </a:r>
          </a:p>
          <a:p>
            <a:pPr marL="0" indent="0">
              <a:buNone/>
            </a:pPr>
            <a:r>
              <a:rPr lang="pt-PT" sz="2400" b="1" dirty="0"/>
              <a:t>print(</a:t>
            </a:r>
            <a:r>
              <a:rPr lang="pt-PT" sz="2400" b="1" dirty="0" err="1"/>
              <a:t>type</a:t>
            </a:r>
            <a:r>
              <a:rPr lang="pt-PT" sz="2400" b="1" dirty="0"/>
              <a:t>(</a:t>
            </a:r>
            <a:r>
              <a:rPr lang="pt-PT" sz="2400" b="1" dirty="0" err="1"/>
              <a:t>ano_nascimento</a:t>
            </a:r>
            <a:r>
              <a:rPr lang="pt-PT" sz="2400" b="1" dirty="0"/>
              <a:t>))</a:t>
            </a:r>
            <a:endParaRPr lang="pt-PT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Output</a:t>
            </a:r>
          </a:p>
          <a:p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E5A1338-7F79-4347-845B-03E8105F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750" y="5003005"/>
            <a:ext cx="31051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DD5C6-ED3E-4EEF-A497-55C0A743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Declarar múltiplas variáveis por justaposição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CB99669-5F05-4689-A2F9-245291C4D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3387"/>
            <a:ext cx="5183188" cy="823912"/>
          </a:xfrm>
        </p:spPr>
        <p:txBody>
          <a:bodyPr>
            <a:noAutofit/>
          </a:bodyPr>
          <a:lstStyle/>
          <a:p>
            <a:r>
              <a:rPr lang="pt-PT" dirty="0"/>
              <a:t>nome = “Rogelio”</a:t>
            </a:r>
          </a:p>
          <a:p>
            <a:r>
              <a:rPr lang="pt-PT" dirty="0"/>
              <a:t>idade = 35</a:t>
            </a:r>
          </a:p>
          <a:p>
            <a:r>
              <a:rPr lang="pt-PT" dirty="0"/>
              <a:t>sexo = “M”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8B5729E-D765-4233-9E50-5D979F50F5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7299"/>
            <a:ext cx="5775290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/>
              <a:t>nome, idade, sexo = “Rogelio”, 32, “M”</a:t>
            </a:r>
          </a:p>
          <a:p>
            <a:pPr marL="0" indent="0">
              <a:buNone/>
            </a:pPr>
            <a:r>
              <a:rPr lang="pt-PT" sz="2400" b="1" dirty="0"/>
              <a:t>print(nome)</a:t>
            </a:r>
          </a:p>
          <a:p>
            <a:pPr marL="0" indent="0">
              <a:buNone/>
            </a:pPr>
            <a:r>
              <a:rPr lang="pt-PT" sz="2400" b="1" dirty="0"/>
              <a:t>print(idade)</a:t>
            </a:r>
          </a:p>
          <a:p>
            <a:pPr marL="0" indent="0">
              <a:buNone/>
            </a:pPr>
            <a:r>
              <a:rPr lang="pt-PT" sz="2400" b="1" dirty="0"/>
              <a:t>print(Sexo)</a:t>
            </a:r>
          </a:p>
          <a:p>
            <a:pPr marL="0" indent="0">
              <a:buNone/>
            </a:pPr>
            <a:r>
              <a:rPr lang="pt-PT" sz="2400" b="1" dirty="0"/>
              <a:t>print(nome, idade, sexo)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Output</a:t>
            </a: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1F5B565-6679-4DB2-8F06-2B99EA98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82" y="1597025"/>
            <a:ext cx="5418269" cy="48958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3F97859-81FB-46AF-A350-E18D4CA6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094" y="5185001"/>
            <a:ext cx="340199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2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09785-D9C3-4AFE-9F92-19AAB78D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Declarar Múltiplas Variáveis do mesmo tipo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2B00E5BF-EBF6-415A-974E-9DA1437D2B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2" y="1681163"/>
            <a:ext cx="5183187" cy="4508500"/>
          </a:xfrm>
          <a:prstGeom prst="rect">
            <a:avLst/>
          </a:prstGeo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1E59737-9F0E-4FE9-B8FA-47E94B0F7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325563"/>
          </a:xfrm>
        </p:spPr>
        <p:txBody>
          <a:bodyPr>
            <a:normAutofit lnSpcReduction="10000"/>
          </a:bodyPr>
          <a:lstStyle/>
          <a:p>
            <a:r>
              <a:rPr lang="pt-PT" dirty="0"/>
              <a:t>numero = 10</a:t>
            </a:r>
          </a:p>
          <a:p>
            <a:r>
              <a:rPr lang="pt-PT" dirty="0"/>
              <a:t>x =10</a:t>
            </a:r>
          </a:p>
          <a:p>
            <a:r>
              <a:rPr lang="pt-PT" dirty="0"/>
              <a:t>a = 10</a:t>
            </a:r>
            <a:endParaRPr lang="en-US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632916D-80F7-4C82-9369-4BBC639E3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291390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numero = x = a = 10</a:t>
            </a:r>
          </a:p>
          <a:p>
            <a:pPr marL="0" indent="0">
              <a:buNone/>
            </a:pPr>
            <a:r>
              <a:rPr lang="pt-PT" dirty="0"/>
              <a:t>print(numero)</a:t>
            </a:r>
          </a:p>
          <a:p>
            <a:pPr marL="0" indent="0">
              <a:buNone/>
            </a:pPr>
            <a:r>
              <a:rPr lang="pt-PT" dirty="0"/>
              <a:t>print(x)</a:t>
            </a:r>
          </a:p>
          <a:p>
            <a:pPr marL="0" indent="0">
              <a:buNone/>
            </a:pPr>
            <a:r>
              <a:rPr lang="pt-PT" dirty="0"/>
              <a:t>print(a)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Output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E90B001-76EA-42D9-BB59-E8F7FEE98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239" y="5176838"/>
            <a:ext cx="3314335" cy="11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0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A540E-D658-4490-8BE4-16EEE392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entre variáveis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CC1FD5-B769-42BC-9417-9EE70FDB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7" y="1550011"/>
            <a:ext cx="5157787" cy="4857750"/>
          </a:xfrm>
          <a:prstGeom prst="rect">
            <a:avLst/>
          </a:prstGeo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0025FEE-E2ED-4BE4-8F63-29149586A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a = 10</a:t>
            </a:r>
          </a:p>
          <a:p>
            <a:r>
              <a:rPr lang="pt-PT" dirty="0"/>
              <a:t>b = 5.2</a:t>
            </a:r>
            <a:endParaRPr lang="en-US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7508158-C1E3-4439-9B1C-19D0BC6471B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soma = a + b</a:t>
            </a:r>
          </a:p>
          <a:p>
            <a:pPr marL="0" indent="0">
              <a:buNone/>
            </a:pPr>
            <a:r>
              <a:rPr lang="pt-PT" dirty="0"/>
              <a:t>print(soma)</a:t>
            </a:r>
          </a:p>
          <a:p>
            <a:pPr marL="0" indent="0">
              <a:buNone/>
            </a:pPr>
            <a:r>
              <a:rPr lang="pt-PT" dirty="0"/>
              <a:t>print(a + b)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Output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36CFC65-2F8E-4FE6-A901-A3AD27788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62" y="4662435"/>
            <a:ext cx="2867025" cy="132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61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EBD5B-18B0-4BF5-9162-07F25BF2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Interações entre Variáveis - Concatenação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D5B386EF-8CF6-44F3-8917-896C9D293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mensagem = “Ola”</a:t>
            </a:r>
          </a:p>
          <a:p>
            <a:r>
              <a:rPr lang="pt-PT" dirty="0"/>
              <a:t>pessoa = “Rogelio”</a:t>
            </a:r>
            <a:endParaRPr lang="en-US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FB3397F-5CDC-4B71-ADC1-BD14EB9F89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b="1" dirty="0"/>
              <a:t>print(mensagem + pessoa)</a:t>
            </a:r>
          </a:p>
          <a:p>
            <a:pPr marL="0" indent="0">
              <a:buNone/>
            </a:pPr>
            <a:endParaRPr lang="pt-PT" sz="2400" b="1" dirty="0"/>
          </a:p>
          <a:p>
            <a:pPr marL="0" indent="0">
              <a:buNone/>
            </a:pPr>
            <a:endParaRPr lang="pt-PT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                     Output</a:t>
            </a:r>
          </a:p>
          <a:p>
            <a:pPr marL="0" indent="0">
              <a:buNone/>
            </a:pPr>
            <a:endParaRPr lang="pt-PT" sz="2400" b="1" dirty="0"/>
          </a:p>
          <a:p>
            <a:pPr marL="0" indent="0">
              <a:buNone/>
            </a:pPr>
            <a:endParaRPr lang="pt-PT" sz="2400" b="1" dirty="0"/>
          </a:p>
          <a:p>
            <a:pPr marL="0" indent="0">
              <a:buNone/>
            </a:pPr>
            <a:endParaRPr lang="pt-PT" sz="24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B7E1EC-DA58-4341-BD86-ABED2DF2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4" y="1378769"/>
            <a:ext cx="5618957" cy="49244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EB5850B-2234-4B1C-B8F7-46DB319A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55" y="4995950"/>
            <a:ext cx="3923673" cy="11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28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B3D00-5148-4C3E-AB4F-0E913E78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Palavras Reservadas ao Sistema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60AEF3-7854-41C7-8C91-7B7C11B3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396" y="1616075"/>
            <a:ext cx="847075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19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C0369-8EE2-47C3-879E-4F4C78E6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Sintaxe Não permitida / Não recomendada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149D3E-2D22-4D04-851C-7949ADE7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152" y="1552208"/>
            <a:ext cx="7043893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8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820EA-1239-44F3-89A9-D49289AC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30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ESTRUTURA DO CURSO </a:t>
            </a:r>
            <a:endParaRPr lang="en-US" sz="8800" b="1" dirty="0">
              <a:solidFill>
                <a:srgbClr val="FF0000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6FE7275-5400-48D6-9433-04264AAB1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7953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D545011-8A19-4882-ADF4-6977F737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Função Print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0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2C145-EC3A-4583-B66C-7A470575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Função print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31DA4C03-90CC-4680-ADCD-1954732586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7558" y="1681162"/>
            <a:ext cx="4784155" cy="3301385"/>
          </a:xfrm>
          <a:prstGeom prst="rect">
            <a:avLst/>
          </a:prstGeo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4167CB1F-C006-47DD-9238-C1AC8EAD22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4036" y="1586706"/>
            <a:ext cx="5058175" cy="339584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FC59B19-FD58-43D7-87F5-01DA57B3D06B}"/>
              </a:ext>
            </a:extLst>
          </p:cNvPr>
          <p:cNvSpPr/>
          <p:nvPr/>
        </p:nvSpPr>
        <p:spPr>
          <a:xfrm>
            <a:off x="946547" y="5595648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Output</a:t>
            </a:r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637DA94-FA63-4803-8A76-A6366F7E4345}"/>
              </a:ext>
            </a:extLst>
          </p:cNvPr>
          <p:cNvSpPr/>
          <p:nvPr/>
        </p:nvSpPr>
        <p:spPr>
          <a:xfrm>
            <a:off x="6638221" y="5595648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491AF8B-2356-4C24-BCAB-C670D2A01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864" y="5397500"/>
            <a:ext cx="3333750" cy="10953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678BD8-3743-43B9-9B99-2ABDE7F71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013" y="5595648"/>
            <a:ext cx="34004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27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2C145-EC3A-4583-B66C-7A470575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entre Dados Declarados e Variáveis na Função print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637DA94-FA63-4803-8A76-A6366F7E4345}"/>
              </a:ext>
            </a:extLst>
          </p:cNvPr>
          <p:cNvSpPr/>
          <p:nvPr/>
        </p:nvSpPr>
        <p:spPr>
          <a:xfrm>
            <a:off x="8466243" y="4560627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  <a:endParaRPr lang="en-US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0C3BE5F-36BA-4E58-985C-A8AE4FF15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58639"/>
            <a:ext cx="5444412" cy="4331024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numero = 30</a:t>
            </a:r>
          </a:p>
          <a:p>
            <a:pPr marL="0" indent="0">
              <a:buNone/>
            </a:pPr>
            <a:r>
              <a:rPr lang="pt-PT" dirty="0"/>
              <a:t>print(“O resultado da soma e: “, numero + 15)</a:t>
            </a: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5B3961-C9A4-4E79-9899-44F709AF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34" y="1858639"/>
            <a:ext cx="5276355" cy="4498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703FA61-81E6-4E45-B07B-7E55F923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67" y="5197151"/>
            <a:ext cx="3660979" cy="10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75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04874-F15B-419A-88EE-71F23F86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FF00"/>
                </a:solidFill>
              </a:rPr>
              <a:t>Operações lógicas dentro da Função print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EC7395BD-92AD-49A5-B0C5-2359A95F6C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1681163"/>
            <a:ext cx="4910124" cy="4508500"/>
          </a:xfrm>
          <a:prstGeom prst="rect">
            <a:avLst/>
          </a:prstGeo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56597E01-0C7D-479A-8C35-09A1D2353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2511417"/>
          </a:xfrm>
        </p:spPr>
        <p:txBody>
          <a:bodyPr>
            <a:normAutofit fontScale="85000" lnSpcReduction="20000"/>
          </a:bodyPr>
          <a:lstStyle/>
          <a:p>
            <a:r>
              <a:rPr lang="pt-PT" dirty="0"/>
              <a:t>Numero = 10</a:t>
            </a:r>
          </a:p>
          <a:p>
            <a:endParaRPr lang="pt-PT" dirty="0"/>
          </a:p>
          <a:p>
            <a:r>
              <a:rPr lang="pt-PT" dirty="0"/>
              <a:t>print(numero &gt; 3)</a:t>
            </a:r>
          </a:p>
          <a:p>
            <a:r>
              <a:rPr lang="pt-PT" dirty="0"/>
              <a:t>print(numero &lt; 11)</a:t>
            </a:r>
          </a:p>
          <a:p>
            <a:endParaRPr lang="pt-PT" dirty="0"/>
          </a:p>
          <a:p>
            <a:r>
              <a:rPr lang="pt-PT" dirty="0" err="1"/>
              <a:t>printf</a:t>
            </a:r>
            <a:r>
              <a:rPr lang="pt-PT" dirty="0"/>
              <a:t>(numero == 11)</a:t>
            </a:r>
          </a:p>
          <a:p>
            <a:r>
              <a:rPr lang="pt-PT" dirty="0"/>
              <a:t>print(numero &gt;=12)</a:t>
            </a:r>
            <a:endParaRPr lang="en-US" dirty="0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E3962A64-5BE0-4032-8F9D-8AE1E01BA5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5976" y="4735100"/>
            <a:ext cx="3725102" cy="14545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7886E43-43E6-40BD-9488-59B89B9CA85D}"/>
              </a:ext>
            </a:extLst>
          </p:cNvPr>
          <p:cNvSpPr/>
          <p:nvPr/>
        </p:nvSpPr>
        <p:spPr>
          <a:xfrm>
            <a:off x="8093019" y="4420668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09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E2BCC-E600-4CAD-B7BD-146F7332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Usando </a:t>
            </a:r>
            <a:r>
              <a:rPr lang="pt-PT" dirty="0" err="1">
                <a:solidFill>
                  <a:srgbClr val="FFFF00"/>
                </a:solidFill>
              </a:rPr>
              <a:t>fstrings</a:t>
            </a:r>
            <a:r>
              <a:rPr lang="pt-PT" dirty="0">
                <a:solidFill>
                  <a:srgbClr val="FFFF00"/>
                </a:solidFill>
              </a:rPr>
              <a:t> e máscaras de substituição dentro da Função print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0DC05806-3DAE-4721-A154-49B07E5E64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163" y="1856792"/>
            <a:ext cx="5183188" cy="4332871"/>
          </a:xfrm>
          <a:prstGeom prst="rect">
            <a:avLst/>
          </a:prstGeom>
        </p:spPr>
      </p:pic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AD63822-1AFF-412A-B493-38D8E438E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856792"/>
            <a:ext cx="5612363" cy="1959428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nome = “Rogelio”</a:t>
            </a:r>
          </a:p>
          <a:p>
            <a:endParaRPr lang="pt-PT" dirty="0"/>
          </a:p>
          <a:p>
            <a:pPr marL="0" indent="0">
              <a:buNone/>
            </a:pPr>
            <a:r>
              <a:rPr lang="pt-PT" dirty="0"/>
              <a:t>print(</a:t>
            </a:r>
            <a:r>
              <a:rPr lang="pt-PT" dirty="0" err="1"/>
              <a:t>f”O</a:t>
            </a:r>
            <a:r>
              <a:rPr lang="pt-PT" dirty="0"/>
              <a:t> {nome} e do Sporting!!!”)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ED93D77-DD37-4FD4-814E-D2D71F72BA57}"/>
              </a:ext>
            </a:extLst>
          </p:cNvPr>
          <p:cNvSpPr/>
          <p:nvPr/>
        </p:nvSpPr>
        <p:spPr>
          <a:xfrm>
            <a:off x="6954685" y="398232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D484894-159D-457A-8686-1EA49C34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62" y="4917234"/>
            <a:ext cx="5474149" cy="11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69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E2BCC-E600-4CAD-B7BD-146F7332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Usando </a:t>
            </a:r>
            <a:r>
              <a:rPr lang="pt-PT" dirty="0" err="1">
                <a:solidFill>
                  <a:srgbClr val="FFFF00"/>
                </a:solidFill>
              </a:rPr>
              <a:t>fstrings</a:t>
            </a:r>
            <a:r>
              <a:rPr lang="pt-PT" dirty="0">
                <a:solidFill>
                  <a:srgbClr val="FFFF00"/>
                </a:solidFill>
              </a:rPr>
              <a:t> dentro da Função print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AD63822-1AFF-412A-B493-38D8E438E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856792"/>
            <a:ext cx="5612363" cy="19594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PT" dirty="0" err="1"/>
              <a:t>tenis</a:t>
            </a:r>
            <a:r>
              <a:rPr lang="pt-PT" dirty="0"/>
              <a:t> = 104.5</a:t>
            </a:r>
          </a:p>
          <a:p>
            <a:pPr marL="0" indent="0">
              <a:buNone/>
            </a:pPr>
            <a:r>
              <a:rPr lang="pt-PT" dirty="0" err="1"/>
              <a:t>bone</a:t>
            </a:r>
            <a:r>
              <a:rPr lang="pt-PT" dirty="0"/>
              <a:t> = 40.90	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print(</a:t>
            </a:r>
            <a:r>
              <a:rPr lang="pt-PT" dirty="0" err="1"/>
              <a:t>f”A</a:t>
            </a:r>
            <a:r>
              <a:rPr lang="pt-PT" dirty="0"/>
              <a:t> soma dos </a:t>
            </a:r>
            <a:r>
              <a:rPr lang="pt-PT" dirty="0" err="1"/>
              <a:t>profutos</a:t>
            </a:r>
            <a:r>
              <a:rPr lang="pt-PT" dirty="0"/>
              <a:t> é: {ténis + </a:t>
            </a:r>
            <a:r>
              <a:rPr lang="pt-PT" dirty="0" err="1"/>
              <a:t>bne</a:t>
            </a:r>
            <a:r>
              <a:rPr lang="pt-PT" dirty="0"/>
              <a:t>}”)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ED93D77-DD37-4FD4-814E-D2D71F72BA57}"/>
              </a:ext>
            </a:extLst>
          </p:cNvPr>
          <p:cNvSpPr/>
          <p:nvPr/>
        </p:nvSpPr>
        <p:spPr>
          <a:xfrm>
            <a:off x="6954685" y="398232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8A66C0-D3FA-40CF-BE24-1CE4A76A2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37" y="1856792"/>
            <a:ext cx="5105400" cy="44359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AEB9070-E102-495F-A3B3-E18839C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297" y="4954555"/>
            <a:ext cx="3495846" cy="1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6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41215-872B-4509-B823-8B22CD65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Sintaxe Antiga VS Sintaxe Moderna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EE7097E-D243-407F-9238-D0A7E73C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81" y="1564724"/>
            <a:ext cx="6343650" cy="48482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62E02DB-0864-4707-9F0F-5C14B04E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436" y="5077019"/>
            <a:ext cx="3400425" cy="12573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C95EFC5-A7B3-405C-888B-FE2FA65BE91A}"/>
              </a:ext>
            </a:extLst>
          </p:cNvPr>
          <p:cNvSpPr/>
          <p:nvPr/>
        </p:nvSpPr>
        <p:spPr>
          <a:xfrm>
            <a:off x="9063404" y="3804170"/>
            <a:ext cx="150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21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71155FC-4C8A-4854-A1B4-BE193624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Função INPUT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7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88E01-330B-4330-92EC-40CE843B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Função input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56C5EA69-BCD9-41C8-99A4-E9EEE8B6A8D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53981" y="4632290"/>
            <a:ext cx="4418909" cy="14779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77C88E-7DC7-413C-883E-6E9E42D98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58" y="1597025"/>
            <a:ext cx="5345043" cy="459263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7BC4D4C-42DA-4A98-91AE-FDD0FF24E621}"/>
              </a:ext>
            </a:extLst>
          </p:cNvPr>
          <p:cNvSpPr/>
          <p:nvPr/>
        </p:nvSpPr>
        <p:spPr>
          <a:xfrm>
            <a:off x="7566199" y="3633237"/>
            <a:ext cx="150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4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88E01-330B-4330-92EC-40CE843B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Função input – usando </a:t>
            </a:r>
            <a:r>
              <a:rPr lang="pt-PT" dirty="0" err="1">
                <a:solidFill>
                  <a:srgbClr val="FFFF00"/>
                </a:solidFill>
              </a:rPr>
              <a:t>fstring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7BC4D4C-42DA-4A98-91AE-FDD0FF24E621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09CB9E-DCCC-4384-A225-59E308E8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5" y="1537399"/>
            <a:ext cx="6076950" cy="4572888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D1DE30D-DEA3-4B7F-9335-C0F16B19064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1862" y="4429284"/>
            <a:ext cx="5063197" cy="151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0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29EB0-E397-44AA-853C-907B3B4F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do Curso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3B396CD-1AE8-4718-BB4D-225DFE2B8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Programação em Python.</a:t>
            </a:r>
          </a:p>
          <a:p>
            <a:r>
              <a:rPr lang="pt-BR" dirty="0"/>
              <a:t>Programação Estruturada e Orientada a Objetos.</a:t>
            </a:r>
          </a:p>
          <a:p>
            <a:r>
              <a:rPr lang="pt-BR" dirty="0"/>
              <a:t>Python do básico ao avançado.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46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8193B6F-F560-41A8-AC81-FE37EA38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Exercícios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358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EED68165-6C95-4CB9-A528-DF1456E4C189}"/>
              </a:ext>
            </a:extLst>
          </p:cNvPr>
          <p:cNvSpPr txBox="1"/>
          <p:nvPr/>
        </p:nvSpPr>
        <p:spPr>
          <a:xfrm>
            <a:off x="211015" y="1276141"/>
            <a:ext cx="125302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três variáveis com três tipos de dados diferentes, respeitando a sua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sintaxe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 comentário de no máximo uma linha</a:t>
            </a:r>
          </a:p>
          <a:p>
            <a:endParaRPr lang="pt-BR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 comentário de mais do que uma linha</a:t>
            </a:r>
          </a:p>
          <a:p>
            <a:r>
              <a:rPr lang="pt-BR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BR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Escreva um programa que mostra no terminal a mensagem: Hello World!!!</a:t>
            </a:r>
          </a:p>
          <a:p>
            <a:endParaRPr lang="pt-BR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uma variável nome e atribua para a mesma um nome introduzido pelo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utilizador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Exiba no terminal o valor e o tipo de dado da variável numero: Sendo numero = 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1985</a:t>
            </a:r>
          </a:p>
          <a:p>
            <a:endParaRPr lang="en-US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Peça ao utilizador para introduzir um número, em seguida exiba o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introduzido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Peça ao utilizador  para introduzir um número, em seguida converta-o para float, exibindo tanto o número em si</a:t>
            </a:r>
          </a:p>
          <a:p>
            <a:r>
              <a:rPr lang="pt-BR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quanto o seu tipo de dado. </a:t>
            </a:r>
            <a:endParaRPr lang="en-US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95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18213DC-B12C-463C-BBE9-9A705FE3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Operadores Aritméticos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67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Operadores Aritméticos Básicos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E14A4A-CED2-430C-AAA6-7E7E8AD5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04" y="1322388"/>
            <a:ext cx="5428047" cy="486727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004D50-9DBC-4BE2-AC5C-70DB9AC0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92" y="4451421"/>
            <a:ext cx="4547094" cy="16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69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Mais do que uma operação simples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AFF5E2-FA14-47B6-8BA3-D8D7645AE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72" y="1472936"/>
            <a:ext cx="5482737" cy="49053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97E4661-58EB-4A43-AE98-068BDD3BE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01" y="5044273"/>
            <a:ext cx="4851559" cy="111628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CAB5EEB-90B4-4C12-9283-884D27D96B1B}"/>
              </a:ext>
            </a:extLst>
          </p:cNvPr>
          <p:cNvSpPr txBox="1"/>
          <p:nvPr/>
        </p:nvSpPr>
        <p:spPr>
          <a:xfrm>
            <a:off x="6430945" y="1472935"/>
            <a:ext cx="465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O programa faz primeiro as multiplicações e divisões e só depois as somas e subtrações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8980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Aritméticas Compostas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AB5EEB-90B4-4C12-9283-884D27D96B1B}"/>
              </a:ext>
            </a:extLst>
          </p:cNvPr>
          <p:cNvSpPr txBox="1"/>
          <p:nvPr/>
        </p:nvSpPr>
        <p:spPr>
          <a:xfrm>
            <a:off x="6430945" y="1472935"/>
            <a:ext cx="4652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Com o uso dos parêntesis obrigamos o programa a fazer primeiro o que está dentro destes e só depois a multiplicação</a:t>
            </a:r>
            <a:endParaRPr lang="en-US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9B21E9-5CC2-4410-9B38-74B1F5C8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54" y="1434836"/>
            <a:ext cx="5533815" cy="49815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0272E41-7F8A-4A5C-BB6C-AF6904E4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59" y="4808655"/>
            <a:ext cx="3696172" cy="130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0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Potências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BA00DD-2CA1-4F6F-AC16-15DF0F4F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363" y="5064370"/>
            <a:ext cx="4698648" cy="11746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F93D960-9CB1-4489-B0C1-223744CEF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7" y="1587640"/>
            <a:ext cx="5697205" cy="46513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3 ** 5</a:t>
            </a:r>
          </a:p>
          <a:p>
            <a:endParaRPr lang="pt-PT" dirty="0"/>
          </a:p>
          <a:p>
            <a:r>
              <a:rPr lang="pt-PT" dirty="0"/>
              <a:t>Representa 3 elevado a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416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Divisão Exata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9 .4 // 3 – dá o resultado da divisão inteiro ( não considera o resto)</a:t>
            </a:r>
          </a:p>
          <a:p>
            <a:endParaRPr lang="pt-PT" dirty="0"/>
          </a:p>
          <a:p>
            <a:r>
              <a:rPr lang="pt-PT" dirty="0"/>
              <a:t>9 / 4 – Dá o resultado da divisão decimal ( considera o resto)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89E89D-2D42-471D-8410-887ECFFA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5" y="1439599"/>
            <a:ext cx="6172200" cy="49720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C6FF12-3C64-426F-9E09-61BF0010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281" y="5329298"/>
            <a:ext cx="34099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88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Módulo ou Resto de uma Divisão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10 % 3 – Só interessa o resto da divisão não o resultado da divisão em si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E3F278-9B7E-474A-BEAA-6AB2A680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5" y="1549400"/>
            <a:ext cx="6162675" cy="49434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945486D-EC8B-4D64-A40C-939365E7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37" y="5262465"/>
            <a:ext cx="4704455" cy="12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28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Operador de Atribuição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sinal de igual é um operador de atribuição não representa a igualdade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F6EC56-D957-4526-941B-354FC319E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74" y="1477699"/>
            <a:ext cx="60769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7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94DE2CD-CAFD-474E-B965-66C9CEC36E11}"/>
              </a:ext>
            </a:extLst>
          </p:cNvPr>
          <p:cNvSpPr txBox="1">
            <a:spLocks/>
          </p:cNvSpPr>
          <p:nvPr/>
        </p:nvSpPr>
        <p:spPr>
          <a:xfrm>
            <a:off x="838200" y="22830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8800" b="1" dirty="0">
                <a:solidFill>
                  <a:srgbClr val="FF0000"/>
                </a:solidFill>
              </a:rPr>
              <a:t>Considerações Gerais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868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Atribuição Aditiva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	    numero += 5</a:t>
            </a:r>
          </a:p>
          <a:p>
            <a:r>
              <a:rPr lang="pt-PT" dirty="0"/>
              <a:t>      é a mesma coisa que dizer</a:t>
            </a:r>
          </a:p>
          <a:p>
            <a:r>
              <a:rPr lang="pt-PT" dirty="0"/>
              <a:t>	n</a:t>
            </a:r>
            <a:r>
              <a:rPr lang="en-US" dirty="0" err="1"/>
              <a:t>umero</a:t>
            </a:r>
            <a:r>
              <a:rPr lang="en-US" dirty="0"/>
              <a:t> = </a:t>
            </a:r>
            <a:r>
              <a:rPr lang="en-US" dirty="0" err="1"/>
              <a:t>numero</a:t>
            </a:r>
            <a:r>
              <a:rPr lang="en-US" dirty="0"/>
              <a:t> + 5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15B598-8CA2-47D1-B407-37CF3C31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8" y="1389401"/>
            <a:ext cx="6191250" cy="48863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72F0316-E062-4256-96F1-369D89B5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127" y="5441182"/>
            <a:ext cx="31242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30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Atribuição Subtrativa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	    numero -= 5</a:t>
            </a:r>
          </a:p>
          <a:p>
            <a:r>
              <a:rPr lang="pt-PT" dirty="0"/>
              <a:t>      é a mesma coisa que dizer</a:t>
            </a:r>
          </a:p>
          <a:p>
            <a:r>
              <a:rPr lang="pt-PT" dirty="0"/>
              <a:t>	n</a:t>
            </a:r>
            <a:r>
              <a:rPr lang="en-US" dirty="0" err="1"/>
              <a:t>umero</a:t>
            </a:r>
            <a:r>
              <a:rPr lang="en-US" dirty="0"/>
              <a:t> = </a:t>
            </a:r>
            <a:r>
              <a:rPr lang="en-US" dirty="0" err="1"/>
              <a:t>numero</a:t>
            </a:r>
            <a:r>
              <a:rPr lang="en-US" dirty="0"/>
              <a:t> - 5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2C1D0E-4E67-43AA-AB91-C390222C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295" y="5293298"/>
            <a:ext cx="4630028" cy="102889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A02D0E3-C89E-4FBF-9997-0A0EE8AA8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01" y="1416818"/>
            <a:ext cx="61436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89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Atribuição Multiplicativa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	    numero *= 5</a:t>
            </a:r>
          </a:p>
          <a:p>
            <a:r>
              <a:rPr lang="pt-PT" dirty="0"/>
              <a:t>      é a mesma coisa que dizer</a:t>
            </a:r>
          </a:p>
          <a:p>
            <a:r>
              <a:rPr lang="pt-PT" dirty="0"/>
              <a:t>	n</a:t>
            </a:r>
            <a:r>
              <a:rPr lang="en-US" dirty="0" err="1"/>
              <a:t>umero</a:t>
            </a:r>
            <a:r>
              <a:rPr lang="en-US" dirty="0"/>
              <a:t> = </a:t>
            </a:r>
            <a:r>
              <a:rPr lang="en-US" dirty="0" err="1"/>
              <a:t>numero</a:t>
            </a:r>
            <a:r>
              <a:rPr lang="en-US" dirty="0"/>
              <a:t> * 5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E00F26-A68F-42EA-899D-718788132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04" y="5282584"/>
            <a:ext cx="2800350" cy="7715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1A4607-F4CA-4D97-AE78-63DDBD88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3" y="1463411"/>
            <a:ext cx="62103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36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Atribuição Divisiva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	    numero /= 5</a:t>
            </a:r>
          </a:p>
          <a:p>
            <a:r>
              <a:rPr lang="pt-PT" dirty="0"/>
              <a:t>      é a mesma coisa que dizer</a:t>
            </a:r>
          </a:p>
          <a:p>
            <a:r>
              <a:rPr lang="pt-PT" dirty="0"/>
              <a:t>	n</a:t>
            </a:r>
            <a:r>
              <a:rPr lang="en-US" dirty="0" err="1"/>
              <a:t>umero</a:t>
            </a:r>
            <a:r>
              <a:rPr lang="en-US" dirty="0"/>
              <a:t> = </a:t>
            </a:r>
            <a:r>
              <a:rPr lang="en-US" dirty="0" err="1"/>
              <a:t>numero</a:t>
            </a:r>
            <a:r>
              <a:rPr lang="en-US" dirty="0"/>
              <a:t> / 5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C84DC6-3CC9-4FEF-A80E-ED8836FB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467" y="5659465"/>
            <a:ext cx="3371850" cy="7143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F83E1AE-E2C0-4B6F-A9F2-0BBB015C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477990"/>
            <a:ext cx="62103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2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Atribuição com Módulo de Divisão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	    numero %= 5</a:t>
            </a:r>
          </a:p>
          <a:p>
            <a:r>
              <a:rPr lang="pt-PT" dirty="0"/>
              <a:t>      é a mesma coisa que dizer</a:t>
            </a:r>
          </a:p>
          <a:p>
            <a:r>
              <a:rPr lang="pt-PT" dirty="0"/>
              <a:t>	n</a:t>
            </a:r>
            <a:r>
              <a:rPr lang="en-US" dirty="0" err="1"/>
              <a:t>umero</a:t>
            </a:r>
            <a:r>
              <a:rPr lang="en-US" dirty="0"/>
              <a:t> = </a:t>
            </a:r>
            <a:r>
              <a:rPr lang="en-US" dirty="0" err="1"/>
              <a:t>numero</a:t>
            </a:r>
            <a:r>
              <a:rPr lang="en-US" dirty="0"/>
              <a:t> % 5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D223010-8DDC-4258-AE53-5B35DF79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078" y="5139626"/>
            <a:ext cx="3048000" cy="7429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AAE8EE8-9F39-4EA5-B483-42D9CDEC7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2" y="1416818"/>
            <a:ext cx="62579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56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Atribuição por Divisão Inteira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	    numero //= 5</a:t>
            </a:r>
          </a:p>
          <a:p>
            <a:r>
              <a:rPr lang="pt-PT" dirty="0"/>
              <a:t>      é a mesma coisa que dizer</a:t>
            </a:r>
          </a:p>
          <a:p>
            <a:r>
              <a:rPr lang="pt-PT" dirty="0"/>
              <a:t>	n</a:t>
            </a:r>
            <a:r>
              <a:rPr lang="en-US" dirty="0" err="1"/>
              <a:t>umero</a:t>
            </a:r>
            <a:r>
              <a:rPr lang="en-US" dirty="0"/>
              <a:t> = </a:t>
            </a:r>
            <a:r>
              <a:rPr lang="en-US" dirty="0" err="1"/>
              <a:t>numero</a:t>
            </a:r>
            <a:r>
              <a:rPr lang="en-US" dirty="0"/>
              <a:t> // 5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2D6D3F-125B-48D8-98A0-3D50554EF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2" y="1278877"/>
            <a:ext cx="6229350" cy="49720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07C4D9E-50E8-4B74-9238-3FB0FA9E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18" y="5019869"/>
            <a:ext cx="3228975" cy="11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94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Atribuição com Potência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	    numero **= 5</a:t>
            </a:r>
          </a:p>
          <a:p>
            <a:r>
              <a:rPr lang="pt-PT" dirty="0"/>
              <a:t>      é a mesma coisa que dizer</a:t>
            </a:r>
          </a:p>
          <a:p>
            <a:r>
              <a:rPr lang="pt-PT" dirty="0"/>
              <a:t>	n</a:t>
            </a:r>
            <a:r>
              <a:rPr lang="en-US" dirty="0" err="1"/>
              <a:t>umero</a:t>
            </a:r>
            <a:r>
              <a:rPr lang="en-US" dirty="0"/>
              <a:t> = </a:t>
            </a:r>
            <a:r>
              <a:rPr lang="en-US" dirty="0" err="1"/>
              <a:t>numero</a:t>
            </a:r>
            <a:r>
              <a:rPr lang="en-US" dirty="0"/>
              <a:t> ** 5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579CDB-EFED-42D1-A6A5-F366DE28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199" y="5241277"/>
            <a:ext cx="2819400" cy="7048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959153-58C0-46FE-B64A-E6ED1CC8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31" y="1416818"/>
            <a:ext cx="61531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08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Arredondamentos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	Pode ser usada a função round ou então usar </a:t>
            </a:r>
            <a:r>
              <a:rPr lang="pt-PT" dirty="0" err="1"/>
              <a:t>fstring</a:t>
            </a:r>
            <a:r>
              <a:rPr lang="pt-PT" dirty="0"/>
              <a:t> conforme o exemplo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4F2951E-12E0-4172-B079-7BEBA926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81" y="1446647"/>
            <a:ext cx="6210300" cy="49911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55E3FC0-B519-4F55-B422-D646CFD5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5" y="5124645"/>
            <a:ext cx="45434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52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Operador Lógico de Igualdade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FF00"/>
                </a:solidFill>
              </a:rPr>
              <a:t>	== </a:t>
            </a:r>
            <a:r>
              <a:rPr lang="pt-PT" dirty="0"/>
              <a:t>Usa-se para comparar valores, dados ou conteúdos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871B4B-CE57-4717-99B1-6F664285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66" y="1449124"/>
            <a:ext cx="6210300" cy="4953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98AB09-86C2-49EB-A997-FD8166B4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16" y="4991919"/>
            <a:ext cx="350416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13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Operador Lógico de Diferença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FF00"/>
                </a:solidFill>
              </a:rPr>
              <a:t>	!= </a:t>
            </a:r>
            <a:r>
              <a:rPr lang="pt-PT" dirty="0"/>
              <a:t>Usa-se para comparar valores, dados ou conteúdos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2D4D88-9A81-4EE8-A3F4-5E11F1D0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585" y="5244289"/>
            <a:ext cx="3171825" cy="866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5877DB-7629-4695-96F1-00FB105B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1" y="1358618"/>
            <a:ext cx="6023105" cy="474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7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CBBC280-EC3B-4FBB-9AA6-DCEEB0A1B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3916"/>
            <a:ext cx="10515600" cy="5363047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rgbClr val="FFFF00"/>
                </a:solidFill>
              </a:rPr>
              <a:t>A linguagem Python é extremamente versátil e cada vez mais utilizada não apenas na formação mas também, e fundamentalmente, no mundo empresarial.</a:t>
            </a:r>
          </a:p>
          <a:p>
            <a:pPr algn="just"/>
            <a:endParaRPr lang="pt-BR" dirty="0">
              <a:solidFill>
                <a:srgbClr val="FFFF00"/>
              </a:solidFill>
            </a:endParaRPr>
          </a:p>
          <a:p>
            <a:pPr algn="just"/>
            <a:r>
              <a:rPr lang="pt-BR" dirty="0">
                <a:solidFill>
                  <a:srgbClr val="FFFF00"/>
                </a:solidFill>
              </a:rPr>
              <a:t>(1) Python é uma linguagem </a:t>
            </a:r>
            <a:r>
              <a:rPr lang="pt-BR" i="1" dirty="0">
                <a:solidFill>
                  <a:srgbClr val="FFFF00"/>
                </a:solidFill>
              </a:rPr>
              <a:t>interpretada</a:t>
            </a:r>
            <a:r>
              <a:rPr lang="pt-BR" dirty="0">
                <a:solidFill>
                  <a:srgbClr val="FFFF00"/>
                </a:solidFill>
              </a:rPr>
              <a:t>. Isto significa que funciona num ambiente em que um </a:t>
            </a:r>
            <a:r>
              <a:rPr lang="pt-BR" i="1" dirty="0">
                <a:solidFill>
                  <a:srgbClr val="FFFF00"/>
                </a:solidFill>
              </a:rPr>
              <a:t>compilador</a:t>
            </a:r>
            <a:r>
              <a:rPr lang="pt-BR" dirty="0">
                <a:solidFill>
                  <a:srgbClr val="FFFF00"/>
                </a:solidFill>
              </a:rPr>
              <a:t> avalia cada expressão no contexto definido, tendo por efeito o cálculo de um resultado (ou uma mensagem de erro) e eventual actualização do contexto. Esta classificação surge por oposição às linguagens ditas </a:t>
            </a:r>
            <a:r>
              <a:rPr lang="pt-BR" i="1" dirty="0">
                <a:solidFill>
                  <a:srgbClr val="FFFF00"/>
                </a:solidFill>
              </a:rPr>
              <a:t>compiladas</a:t>
            </a:r>
            <a:r>
              <a:rPr lang="pt-BR" dirty="0">
                <a:solidFill>
                  <a:srgbClr val="FFFF00"/>
                </a:solidFill>
              </a:rPr>
              <a:t> (como por exemplo C, </a:t>
            </a:r>
            <a:r>
              <a:rPr lang="pt-BR">
                <a:solidFill>
                  <a:srgbClr val="FFFF00"/>
                </a:solidFill>
              </a:rPr>
              <a:t>C++) </a:t>
            </a:r>
            <a:r>
              <a:rPr lang="pt-BR" dirty="0">
                <a:solidFill>
                  <a:srgbClr val="FFFF00"/>
                </a:solidFill>
              </a:rPr>
              <a:t>em que todo um programa é analisado por um </a:t>
            </a:r>
            <a:r>
              <a:rPr lang="pt-BR" i="1" dirty="0">
                <a:solidFill>
                  <a:srgbClr val="FFFF00"/>
                </a:solidFill>
              </a:rPr>
              <a:t>compilador</a:t>
            </a:r>
            <a:r>
              <a:rPr lang="pt-BR" dirty="0">
                <a:solidFill>
                  <a:srgbClr val="FFFF00"/>
                </a:solidFill>
              </a:rPr>
              <a:t> que, caso não detecte erros, produz então um executável que pode ser utilizado.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7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Lógicas Compostas - AND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Expressão </a:t>
            </a:r>
            <a:r>
              <a:rPr lang="pt-PT" dirty="0" err="1">
                <a:solidFill>
                  <a:srgbClr val="FFFF00"/>
                </a:solidFill>
              </a:rPr>
              <a:t>and</a:t>
            </a:r>
            <a:r>
              <a:rPr lang="pt-PT" dirty="0"/>
              <a:t> somente retorna </a:t>
            </a:r>
            <a:r>
              <a:rPr lang="pt-PT" dirty="0" err="1"/>
              <a:t>True</a:t>
            </a:r>
            <a:r>
              <a:rPr lang="pt-PT" dirty="0"/>
              <a:t> se todas as condições forem verdadeiras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490FF1-EFA7-4D5F-B7D8-19D48D3A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345" y="5214386"/>
            <a:ext cx="2924175" cy="8858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26F26C-E042-46E6-B278-987C4837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06" y="1482461"/>
            <a:ext cx="61626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96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Lógicas Compostas - IS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Expressão </a:t>
            </a:r>
            <a:r>
              <a:rPr lang="pt-PT" dirty="0" err="1">
                <a:solidFill>
                  <a:srgbClr val="FFFF00"/>
                </a:solidFill>
              </a:rPr>
              <a:t>is</a:t>
            </a:r>
            <a:r>
              <a:rPr lang="pt-PT" dirty="0"/>
              <a:t> somente retorna </a:t>
            </a:r>
            <a:r>
              <a:rPr lang="pt-PT" dirty="0" err="1"/>
              <a:t>True</a:t>
            </a:r>
            <a:r>
              <a:rPr lang="pt-PT" dirty="0"/>
              <a:t> se um valor é igual ao outro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B6727F-3449-4657-90AA-D4B13E86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31" y="1412153"/>
            <a:ext cx="6191250" cy="4867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7B6DDEB-CE58-4D76-9398-A42D83E9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04" y="4736354"/>
            <a:ext cx="32575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21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Lógicas Compostas - IN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Expressão </a:t>
            </a:r>
            <a:r>
              <a:rPr lang="pt-PT" dirty="0">
                <a:solidFill>
                  <a:srgbClr val="FFFF00"/>
                </a:solidFill>
              </a:rPr>
              <a:t>in</a:t>
            </a:r>
            <a:r>
              <a:rPr lang="pt-PT" dirty="0"/>
              <a:t> somente retorna </a:t>
            </a:r>
            <a:r>
              <a:rPr lang="pt-PT" dirty="0" err="1"/>
              <a:t>True</a:t>
            </a:r>
            <a:r>
              <a:rPr lang="pt-PT" dirty="0"/>
              <a:t> se um valor se encontrar na lista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763458-731B-4B57-8414-EBDC89C2D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468174"/>
            <a:ext cx="6181725" cy="49149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6C8257-83F8-4865-9F47-07A0827D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99" y="5092278"/>
            <a:ext cx="30956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82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Lógicas Compostas – NOT IN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Expressão </a:t>
            </a:r>
            <a:r>
              <a:rPr lang="pt-PT" dirty="0" err="1">
                <a:solidFill>
                  <a:srgbClr val="FFFF00"/>
                </a:solidFill>
              </a:rPr>
              <a:t>not</a:t>
            </a:r>
            <a:r>
              <a:rPr lang="pt-PT" dirty="0">
                <a:solidFill>
                  <a:srgbClr val="FFFF00"/>
                </a:solidFill>
              </a:rPr>
              <a:t> in </a:t>
            </a:r>
            <a:r>
              <a:rPr lang="pt-PT" dirty="0"/>
              <a:t>somente retorna </a:t>
            </a:r>
            <a:r>
              <a:rPr lang="pt-PT" dirty="0" err="1"/>
              <a:t>True</a:t>
            </a:r>
            <a:r>
              <a:rPr lang="pt-PT" dirty="0"/>
              <a:t> se um valor não se encontrar na lista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4B0B2B-F671-4108-A8E4-2EAB70F5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3" y="1468174"/>
            <a:ext cx="6200775" cy="4914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3C998E6-491D-4BE8-86FB-AF2A2D63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751" y="5162550"/>
            <a:ext cx="30575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43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Operação MAIOR ou IGUAL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Expressão </a:t>
            </a:r>
            <a:r>
              <a:rPr lang="pt-PT" dirty="0">
                <a:solidFill>
                  <a:srgbClr val="FFFF00"/>
                </a:solidFill>
              </a:rPr>
              <a:t>&gt; </a:t>
            </a:r>
            <a:r>
              <a:rPr lang="pt-PT" dirty="0"/>
              <a:t>somente retorna </a:t>
            </a:r>
            <a:r>
              <a:rPr lang="pt-PT" dirty="0" err="1"/>
              <a:t>True</a:t>
            </a:r>
            <a:r>
              <a:rPr lang="pt-PT" dirty="0"/>
              <a:t> se o valor for maior</a:t>
            </a:r>
          </a:p>
          <a:p>
            <a:endParaRPr lang="pt-PT" dirty="0"/>
          </a:p>
          <a:p>
            <a:r>
              <a:rPr lang="pt-PT" dirty="0"/>
              <a:t>Expressão </a:t>
            </a:r>
            <a:r>
              <a:rPr lang="pt-PT" dirty="0">
                <a:solidFill>
                  <a:srgbClr val="FFFF00"/>
                </a:solidFill>
              </a:rPr>
              <a:t>&gt;=</a:t>
            </a:r>
            <a:r>
              <a:rPr lang="pt-PT" dirty="0"/>
              <a:t> somente retorna </a:t>
            </a:r>
            <a:r>
              <a:rPr lang="pt-PT" dirty="0" err="1"/>
              <a:t>True</a:t>
            </a:r>
            <a:r>
              <a:rPr lang="pt-PT" dirty="0"/>
              <a:t> se o valor for maior ou igual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E85CC-7F87-4EA0-B4B8-C79C62D4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462195"/>
            <a:ext cx="6248400" cy="48958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C9F0A9C-F263-4AF9-A063-0E5DFF8C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16" y="5329345"/>
            <a:ext cx="34385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20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Lógicas entre Variáveis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Expressão </a:t>
            </a:r>
            <a:r>
              <a:rPr lang="pt-PT" dirty="0">
                <a:solidFill>
                  <a:srgbClr val="FFFF00"/>
                </a:solidFill>
              </a:rPr>
              <a:t>&gt; </a:t>
            </a:r>
            <a:r>
              <a:rPr lang="pt-PT" dirty="0"/>
              <a:t>somente retorna </a:t>
            </a:r>
            <a:r>
              <a:rPr lang="pt-PT" dirty="0" err="1"/>
              <a:t>True</a:t>
            </a:r>
            <a:r>
              <a:rPr lang="pt-PT" dirty="0"/>
              <a:t> se o valor for maior</a:t>
            </a:r>
          </a:p>
          <a:p>
            <a:endParaRPr lang="pt-PT" dirty="0"/>
          </a:p>
          <a:p>
            <a:r>
              <a:rPr lang="pt-PT" dirty="0"/>
              <a:t>Expressão </a:t>
            </a:r>
            <a:r>
              <a:rPr lang="pt-PT" dirty="0">
                <a:solidFill>
                  <a:srgbClr val="FFFF00"/>
                </a:solidFill>
              </a:rPr>
              <a:t>&gt;=</a:t>
            </a:r>
            <a:r>
              <a:rPr lang="pt-PT" dirty="0"/>
              <a:t> somente retorna </a:t>
            </a:r>
            <a:r>
              <a:rPr lang="pt-PT" dirty="0" err="1"/>
              <a:t>True</a:t>
            </a:r>
            <a:r>
              <a:rPr lang="pt-PT" dirty="0"/>
              <a:t> se o valor for maior ou igual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57138C-7FE2-486C-A494-7529B830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98" y="1500295"/>
            <a:ext cx="6181725" cy="48577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D5FBE4D-0DAB-4D9E-8620-24ADAF294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08" y="5202011"/>
            <a:ext cx="32004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34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Operação MENOR ou IGUAL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Expressão </a:t>
            </a:r>
            <a:r>
              <a:rPr lang="pt-PT" dirty="0">
                <a:solidFill>
                  <a:srgbClr val="FFFF00"/>
                </a:solidFill>
              </a:rPr>
              <a:t>&lt; </a:t>
            </a:r>
            <a:r>
              <a:rPr lang="pt-PT" dirty="0"/>
              <a:t>somente retorna </a:t>
            </a:r>
            <a:r>
              <a:rPr lang="pt-PT" dirty="0" err="1"/>
              <a:t>True</a:t>
            </a:r>
            <a:r>
              <a:rPr lang="pt-PT" dirty="0"/>
              <a:t> se o valor for menor</a:t>
            </a:r>
          </a:p>
          <a:p>
            <a:endParaRPr lang="pt-PT" dirty="0"/>
          </a:p>
          <a:p>
            <a:r>
              <a:rPr lang="pt-PT" dirty="0"/>
              <a:t>Expressão </a:t>
            </a:r>
            <a:r>
              <a:rPr lang="pt-PT" dirty="0">
                <a:solidFill>
                  <a:srgbClr val="FFFF00"/>
                </a:solidFill>
              </a:rPr>
              <a:t>&lt;=</a:t>
            </a:r>
            <a:r>
              <a:rPr lang="pt-PT" dirty="0"/>
              <a:t> somente retorna </a:t>
            </a:r>
            <a:r>
              <a:rPr lang="pt-PT" dirty="0" err="1"/>
              <a:t>True</a:t>
            </a:r>
            <a:r>
              <a:rPr lang="pt-PT" dirty="0"/>
              <a:t> se o valor for maior ou igual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919E17-5B53-4D78-8A3D-65572022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85" y="1444361"/>
            <a:ext cx="6315075" cy="49625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A79D6C-2BA1-484D-974E-9F2FBC8B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366" y="5463472"/>
            <a:ext cx="32480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53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Operações Compostas entre Operadores Lógicos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Expressão </a:t>
            </a:r>
            <a:r>
              <a:rPr lang="pt-PT" dirty="0" err="1">
                <a:solidFill>
                  <a:srgbClr val="FFFF00"/>
                </a:solidFill>
              </a:rPr>
              <a:t>is</a:t>
            </a:r>
            <a:r>
              <a:rPr lang="pt-PT" dirty="0">
                <a:solidFill>
                  <a:srgbClr val="FFFF00"/>
                </a:solidFill>
              </a:rPr>
              <a:t> </a:t>
            </a:r>
            <a:r>
              <a:rPr lang="pt-PT" dirty="0"/>
              <a:t>somente retorna </a:t>
            </a:r>
            <a:r>
              <a:rPr lang="pt-PT" dirty="0" err="1"/>
              <a:t>True</a:t>
            </a:r>
            <a:r>
              <a:rPr lang="pt-PT" dirty="0"/>
              <a:t> se o valor for o mesmo</a:t>
            </a:r>
          </a:p>
          <a:p>
            <a:endParaRPr lang="pt-PT" dirty="0"/>
          </a:p>
          <a:p>
            <a:r>
              <a:rPr lang="pt-PT" dirty="0"/>
              <a:t>Expressão </a:t>
            </a:r>
            <a:r>
              <a:rPr lang="pt-PT" dirty="0" err="1">
                <a:solidFill>
                  <a:srgbClr val="FFFF00"/>
                </a:solidFill>
              </a:rPr>
              <a:t>and</a:t>
            </a:r>
            <a:r>
              <a:rPr lang="pt-PT" dirty="0"/>
              <a:t> somente retorna </a:t>
            </a:r>
            <a:r>
              <a:rPr lang="pt-PT" dirty="0" err="1"/>
              <a:t>True</a:t>
            </a:r>
            <a:r>
              <a:rPr lang="pt-PT" dirty="0"/>
              <a:t> se ambas as condições forem </a:t>
            </a:r>
            <a:r>
              <a:rPr lang="pt-PT" dirty="0" err="1"/>
              <a:t>True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3799FE-2FC6-4F17-9583-0054F91B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92" y="1653973"/>
            <a:ext cx="6238875" cy="48768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D028548-FE16-42CF-9058-CDA0681A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99" y="5441182"/>
            <a:ext cx="28003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784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7F2C-6E50-4324-9559-8914493A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Operadores de Identidade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56AB9A-5DBD-422C-9E7E-D4C93DD18634}"/>
              </a:ext>
            </a:extLst>
          </p:cNvPr>
          <p:cNvSpPr/>
          <p:nvPr/>
        </p:nvSpPr>
        <p:spPr>
          <a:xfrm>
            <a:off x="7566199" y="3633237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10CCE8-2D10-4843-B7D2-C6CB2B008470}"/>
              </a:ext>
            </a:extLst>
          </p:cNvPr>
          <p:cNvSpPr txBox="1"/>
          <p:nvPr/>
        </p:nvSpPr>
        <p:spPr>
          <a:xfrm>
            <a:off x="7124281" y="1416818"/>
            <a:ext cx="312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Expressão </a:t>
            </a:r>
            <a:r>
              <a:rPr lang="pt-PT" dirty="0" err="1">
                <a:solidFill>
                  <a:srgbClr val="FFFF00"/>
                </a:solidFill>
              </a:rPr>
              <a:t>is</a:t>
            </a:r>
            <a:r>
              <a:rPr lang="pt-PT" dirty="0">
                <a:solidFill>
                  <a:srgbClr val="FFFF00"/>
                </a:solidFill>
              </a:rPr>
              <a:t> </a:t>
            </a:r>
            <a:r>
              <a:rPr lang="pt-PT" dirty="0"/>
              <a:t>somente retorna </a:t>
            </a:r>
            <a:r>
              <a:rPr lang="pt-PT" dirty="0" err="1"/>
              <a:t>True</a:t>
            </a:r>
            <a:r>
              <a:rPr lang="pt-PT" dirty="0"/>
              <a:t> se o valor for o mesmo</a:t>
            </a:r>
          </a:p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31EA6F4-7279-4E9E-AF23-1E46129D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895" y="5654675"/>
            <a:ext cx="3009900" cy="838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6D4F651-1D10-413B-90A3-91B63DC8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03" y="1482461"/>
            <a:ext cx="61912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5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B4C46BF-D6C4-429E-BC06-53F891A0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EXERCÍCIOS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5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CBBC280-EC3B-4FBB-9AA6-DCEEB0A1B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3916"/>
            <a:ext cx="10515600" cy="5363047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rgbClr val="FFFF00"/>
                </a:solidFill>
              </a:rPr>
              <a:t>O (2) Python é uma linguagem de programação </a:t>
            </a:r>
            <a:r>
              <a:rPr lang="pt-BR" i="1" dirty="0">
                <a:solidFill>
                  <a:srgbClr val="FFFF00"/>
                </a:solidFill>
              </a:rPr>
              <a:t>orientada a objectos</a:t>
            </a:r>
            <a:r>
              <a:rPr lang="pt-BR" dirty="0">
                <a:solidFill>
                  <a:srgbClr val="FFFF00"/>
                </a:solidFill>
              </a:rPr>
              <a:t> (OO). Não nos vamos deter demasiado nesta questão, de momento, mas é útil que tenhamos presente que a linguagem Python manipula </a:t>
            </a:r>
            <a:r>
              <a:rPr lang="pt-BR" i="1" dirty="0">
                <a:solidFill>
                  <a:srgbClr val="FFFF00"/>
                </a:solidFill>
              </a:rPr>
              <a:t>objectos</a:t>
            </a:r>
            <a:r>
              <a:rPr lang="pt-BR" dirty="0">
                <a:solidFill>
                  <a:srgbClr val="FFFF00"/>
                </a:solidFill>
              </a:rPr>
              <a:t>. Cada objecto é caracterizado por um identificador, um valor corrente, e um menu de métodos e operações que lhe são aplicáveis (e que são determinados pela </a:t>
            </a:r>
            <a:r>
              <a:rPr lang="pt-BR" i="1" dirty="0">
                <a:solidFill>
                  <a:srgbClr val="FFFF00"/>
                </a:solidFill>
              </a:rPr>
              <a:t>classe</a:t>
            </a:r>
            <a:r>
              <a:rPr lang="pt-BR" dirty="0">
                <a:solidFill>
                  <a:srgbClr val="FFFF00"/>
                </a:solidFill>
              </a:rPr>
              <a:t> do objecto).</a:t>
            </a:r>
          </a:p>
          <a:p>
            <a:pPr algn="just"/>
            <a:endParaRPr lang="pt-BR" dirty="0">
              <a:solidFill>
                <a:srgbClr val="FFFF00"/>
              </a:solidFill>
            </a:endParaRPr>
          </a:p>
          <a:p>
            <a:pPr algn="just"/>
            <a:r>
              <a:rPr lang="pt-BR" dirty="0">
                <a:solidFill>
                  <a:srgbClr val="FFFF00"/>
                </a:solidFill>
              </a:rPr>
              <a:t>O (3) Python é uma linguagem </a:t>
            </a:r>
            <a:r>
              <a:rPr lang="pt-BR" i="1" dirty="0">
                <a:solidFill>
                  <a:srgbClr val="FFFF00"/>
                </a:solidFill>
              </a:rPr>
              <a:t>fortemente tipada</a:t>
            </a:r>
            <a:r>
              <a:rPr lang="pt-BR" dirty="0">
                <a:solidFill>
                  <a:srgbClr val="FFFF00"/>
                </a:solidFill>
              </a:rPr>
              <a:t>, o que significa que a aplicação de uma operação a um valor inadequado resulta numa mensagem de erro. O sistema de tipos é dinâmico e os tipos são implícitos, o que facilita bastante o trabalho do programador (que não necessita de declarar o tipo dos objectos que manipula).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677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14B87DC-A266-40FF-A252-9D8CB916A3F2}"/>
              </a:ext>
            </a:extLst>
          </p:cNvPr>
          <p:cNvSpPr/>
          <p:nvPr/>
        </p:nvSpPr>
        <p:spPr>
          <a:xfrm>
            <a:off x="391886" y="783771"/>
            <a:ext cx="110732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FF00"/>
                </a:solidFill>
                <a:latin typeface="CIDFont+F2"/>
              </a:rPr>
              <a:t>Some os valores das variáveis numero1 e numero2: Sendo numero1 = 52 e numero2 = 106. Por fim exiba no terminal o resultado da soma. </a:t>
            </a:r>
          </a:p>
          <a:p>
            <a:endParaRPr lang="pt-BR" dirty="0">
              <a:solidFill>
                <a:srgbClr val="FFFF00"/>
              </a:solidFill>
              <a:latin typeface="CIDFont+F2"/>
            </a:endParaRPr>
          </a:p>
          <a:p>
            <a:r>
              <a:rPr lang="pt-BR" dirty="0">
                <a:solidFill>
                  <a:srgbClr val="FFFF00"/>
                </a:solidFill>
                <a:latin typeface="CIDFont+F2"/>
              </a:rPr>
              <a:t>Some os valores das variáveis numero1 e numero2, atribuindo o resultado da soma a uma nova variável. Exiba no terminal o conteúdo dessa </a:t>
            </a:r>
            <a:r>
              <a:rPr lang="en-US" dirty="0" err="1">
                <a:solidFill>
                  <a:srgbClr val="FFFF00"/>
                </a:solidFill>
                <a:latin typeface="CIDFont+F2"/>
              </a:rPr>
              <a:t>variável</a:t>
            </a:r>
            <a:r>
              <a:rPr lang="en-US" dirty="0">
                <a:solidFill>
                  <a:srgbClr val="FFFF00"/>
                </a:solidFill>
                <a:latin typeface="CIDFont+F2"/>
              </a:rPr>
              <a:t>. </a:t>
            </a:r>
          </a:p>
          <a:p>
            <a:endParaRPr lang="en-US" dirty="0">
              <a:solidFill>
                <a:srgbClr val="FFFF00"/>
              </a:solidFill>
              <a:latin typeface="CIDFont+F2"/>
            </a:endParaRPr>
          </a:p>
          <a:p>
            <a:r>
              <a:rPr lang="pt-BR" dirty="0">
                <a:solidFill>
                  <a:srgbClr val="FFFF00"/>
                </a:solidFill>
                <a:latin typeface="CIDFont+F2"/>
              </a:rPr>
              <a:t>Subtraia os valores de numero1 e numero2.</a:t>
            </a:r>
          </a:p>
          <a:p>
            <a:endParaRPr lang="pt-BR" dirty="0">
              <a:solidFill>
                <a:srgbClr val="FFFF00"/>
              </a:solidFill>
              <a:latin typeface="CIDFont+F2"/>
            </a:endParaRPr>
          </a:p>
          <a:p>
            <a:r>
              <a:rPr lang="pt-BR" dirty="0">
                <a:solidFill>
                  <a:srgbClr val="FFFF00"/>
                </a:solidFill>
                <a:latin typeface="CIDFont+F2"/>
              </a:rPr>
              <a:t>Realize as operações de multiplicação e de divisão entre os valores das variáveis numero1 e numero2</a:t>
            </a:r>
          </a:p>
          <a:p>
            <a:r>
              <a:rPr lang="pt-BR" dirty="0">
                <a:solidFill>
                  <a:srgbClr val="FFFF00"/>
                </a:solidFill>
                <a:latin typeface="CIDFont+F2"/>
              </a:rPr>
              <a:t> </a:t>
            </a:r>
          </a:p>
          <a:p>
            <a:r>
              <a:rPr lang="pt-BR" dirty="0">
                <a:solidFill>
                  <a:srgbClr val="FFFF00"/>
                </a:solidFill>
                <a:latin typeface="CIDFont+F2"/>
              </a:rPr>
              <a:t>Eleve o valor de numero1 ao cubo, sendo numero1 = 4</a:t>
            </a:r>
          </a:p>
          <a:p>
            <a:r>
              <a:rPr lang="pt-BR" dirty="0">
                <a:solidFill>
                  <a:srgbClr val="FFFF00"/>
                </a:solidFill>
                <a:latin typeface="CIDFont+F2"/>
              </a:rPr>
              <a:t> </a:t>
            </a:r>
          </a:p>
          <a:p>
            <a:r>
              <a:rPr lang="pt-BR" dirty="0">
                <a:solidFill>
                  <a:srgbClr val="FFFF00"/>
                </a:solidFill>
                <a:latin typeface="CIDFont+F2"/>
              </a:rPr>
              <a:t>Escreva um programa que pede ao utilizador para dar entrada com dois valores, em seguida, exiba no terminal o resultado da soma, subtração, multiplicação e divisão desses números</a:t>
            </a:r>
          </a:p>
          <a:p>
            <a:endParaRPr lang="pt-BR" dirty="0">
              <a:solidFill>
                <a:srgbClr val="FFFF00"/>
              </a:solidFill>
              <a:latin typeface="CIDFont+F2"/>
            </a:endParaRPr>
          </a:p>
          <a:p>
            <a:r>
              <a:rPr lang="pt-BR" dirty="0">
                <a:solidFill>
                  <a:srgbClr val="FFFF00"/>
                </a:solidFill>
                <a:latin typeface="CIDFont+F2"/>
              </a:rPr>
              <a:t>Dadas duas variáveis numero1 e numero2 com valores 100 e 89,respectivamente, verifique se o valor de numero1 é maior que o de numero2, verifique se os valores de numero1 e de numero2 são iguais, verifique se os valores de numero1 e de numero2 são diferentes, verifique se o valor de numero1 é igual ou menor que 100,  verifique se os valores de numero1 e de numero2print são iguais ou menores que 100 e por fim verifique se os valores de numero1 ou de numero2 são iguais ou maiores que </a:t>
            </a:r>
            <a:r>
              <a:rPr lang="en-US" dirty="0">
                <a:solidFill>
                  <a:srgbClr val="FFFF00"/>
                </a:solidFill>
                <a:latin typeface="CIDFont+F2"/>
              </a:rPr>
              <a:t>100.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7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47E0C37-DCBE-40A7-88F4-A896840E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Estruturas Condicionais </a:t>
            </a:r>
            <a:r>
              <a:rPr lang="pt-PT" sz="8800" b="1" dirty="0" err="1">
                <a:solidFill>
                  <a:srgbClr val="FF0000"/>
                </a:solidFill>
              </a:rPr>
              <a:t>if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765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E308-5E60-4A16-BDEA-4E13E722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condicional IF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2C2AA9E-E9DC-49E7-9EFF-7E63F9D3E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D44745-350B-40B8-9C68-DD20F3C5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0" y="1474168"/>
            <a:ext cx="6191250" cy="498157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CCE1366-ECDB-4BB7-8E34-2D1146D3612F}"/>
              </a:ext>
            </a:extLst>
          </p:cNvPr>
          <p:cNvSpPr/>
          <p:nvPr/>
        </p:nvSpPr>
        <p:spPr>
          <a:xfrm>
            <a:off x="7088188" y="2844225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8ECF177-0209-461A-9E34-54116F26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038" y="5227111"/>
            <a:ext cx="3314700" cy="9334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04DF12D-CD00-475F-9D80-A261D449B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188" y="3779883"/>
            <a:ext cx="3257550" cy="10191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63C15A7-A255-49B8-B70D-A562562F990D}"/>
              </a:ext>
            </a:extLst>
          </p:cNvPr>
          <p:cNvSpPr txBox="1"/>
          <p:nvPr/>
        </p:nvSpPr>
        <p:spPr>
          <a:xfrm>
            <a:off x="7031038" y="1386673"/>
            <a:ext cx="371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30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E308-5E60-4A16-BDEA-4E13E722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condicional IF e ELSE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2C2AA9E-E9DC-49E7-9EFF-7E63F9D3E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CE1366-ECDB-4BB7-8E34-2D1146D3612F}"/>
              </a:ext>
            </a:extLst>
          </p:cNvPr>
          <p:cNvSpPr/>
          <p:nvPr/>
        </p:nvSpPr>
        <p:spPr>
          <a:xfrm>
            <a:off x="6933203" y="4770028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BD975A-2E5E-4866-B9BE-48B3DAF3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1" y="1600880"/>
            <a:ext cx="6172200" cy="4962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84AFCC0-CC41-44F1-9D24-18A0439B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88" y="5476352"/>
            <a:ext cx="2847975" cy="10165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CF6EF16-0172-4D4B-BC9B-4A3033FA1558}"/>
              </a:ext>
            </a:extLst>
          </p:cNvPr>
          <p:cNvSpPr txBox="1"/>
          <p:nvPr/>
        </p:nvSpPr>
        <p:spPr>
          <a:xfrm>
            <a:off x="7011988" y="1600880"/>
            <a:ext cx="4212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>
                <a:solidFill>
                  <a:srgbClr val="FFFF00"/>
                </a:solidFill>
              </a:rPr>
              <a:t>else</a:t>
            </a:r>
            <a:r>
              <a:rPr lang="pt-PT" dirty="0">
                <a:solidFill>
                  <a:srgbClr val="FFFF00"/>
                </a:solidFill>
              </a:rPr>
              <a:t>:</a:t>
            </a:r>
          </a:p>
          <a:p>
            <a:r>
              <a:rPr lang="pt-PT" dirty="0"/>
              <a:t>	comandos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902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E308-5E60-4A16-BDEA-4E13E722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Estruturas Condicionais Compostas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2C2AA9E-E9DC-49E7-9EFF-7E63F9D3E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CE1366-ECDB-4BB7-8E34-2D1146D3612F}"/>
              </a:ext>
            </a:extLst>
          </p:cNvPr>
          <p:cNvSpPr/>
          <p:nvPr/>
        </p:nvSpPr>
        <p:spPr>
          <a:xfrm>
            <a:off x="6903058" y="3452189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F6EF16-0172-4D4B-BC9B-4A3033FA1558}"/>
              </a:ext>
            </a:extLst>
          </p:cNvPr>
          <p:cNvSpPr txBox="1"/>
          <p:nvPr/>
        </p:nvSpPr>
        <p:spPr>
          <a:xfrm>
            <a:off x="7011988" y="1600880"/>
            <a:ext cx="4212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>
                <a:solidFill>
                  <a:srgbClr val="FFFF00"/>
                </a:solidFill>
              </a:rPr>
              <a:t>else</a:t>
            </a:r>
            <a:r>
              <a:rPr lang="pt-PT" dirty="0"/>
              <a:t>:</a:t>
            </a:r>
          </a:p>
          <a:p>
            <a:r>
              <a:rPr lang="pt-PT" dirty="0"/>
              <a:t>	comandos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59B6963-24D0-416B-A3B1-06569E47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49" y="1555660"/>
            <a:ext cx="6200775" cy="49244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8B01F7B-7481-4E19-AEDE-3729C20B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20" y="4687944"/>
            <a:ext cx="29718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2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E308-5E60-4A16-BDEA-4E13E722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Estruturas Condicionais com mais de uma condição permitida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2C2AA9E-E9DC-49E7-9EFF-7E63F9D3E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CE1366-ECDB-4BB7-8E34-2D1146D3612F}"/>
              </a:ext>
            </a:extLst>
          </p:cNvPr>
          <p:cNvSpPr/>
          <p:nvPr/>
        </p:nvSpPr>
        <p:spPr>
          <a:xfrm>
            <a:off x="6903058" y="3452189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F6EF16-0172-4D4B-BC9B-4A3033FA1558}"/>
              </a:ext>
            </a:extLst>
          </p:cNvPr>
          <p:cNvSpPr txBox="1"/>
          <p:nvPr/>
        </p:nvSpPr>
        <p:spPr>
          <a:xfrm>
            <a:off x="7011988" y="1600880"/>
            <a:ext cx="4212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>
                <a:solidFill>
                  <a:srgbClr val="FFFF00"/>
                </a:solidFill>
              </a:rPr>
              <a:t> </a:t>
            </a:r>
            <a:r>
              <a:rPr lang="pt-PT" dirty="0"/>
              <a:t>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>
                <a:solidFill>
                  <a:srgbClr val="FFFF00"/>
                </a:solidFill>
              </a:rPr>
              <a:t>elif</a:t>
            </a:r>
            <a:r>
              <a:rPr lang="pt-PT" dirty="0">
                <a:solidFill>
                  <a:srgbClr val="FFFF00"/>
                </a:solidFill>
              </a:rPr>
              <a:t> </a:t>
            </a:r>
            <a:r>
              <a:rPr lang="pt-PT" dirty="0"/>
              <a:t>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>
                <a:solidFill>
                  <a:srgbClr val="FFFF00"/>
                </a:solidFill>
              </a:rPr>
              <a:t>else</a:t>
            </a:r>
            <a:r>
              <a:rPr lang="pt-PT" dirty="0">
                <a:solidFill>
                  <a:srgbClr val="FFFF00"/>
                </a:solidFill>
              </a:rPr>
              <a:t>:</a:t>
            </a:r>
          </a:p>
          <a:p>
            <a:r>
              <a:rPr lang="pt-PT" dirty="0"/>
              <a:t>	comandos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0B40D2-084F-4580-A59C-616FFAA7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72" y="1589039"/>
            <a:ext cx="6086475" cy="48958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7D932D-E867-4826-A934-0FE64E61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88" y="4133947"/>
            <a:ext cx="34766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66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E308-5E60-4A16-BDEA-4E13E722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Estruturas Condicionais com mais de uma condição permitida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2C2AA9E-E9DC-49E7-9EFF-7E63F9D3E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CE1366-ECDB-4BB7-8E34-2D1146D3612F}"/>
              </a:ext>
            </a:extLst>
          </p:cNvPr>
          <p:cNvSpPr/>
          <p:nvPr/>
        </p:nvSpPr>
        <p:spPr>
          <a:xfrm>
            <a:off x="6903058" y="3452189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F6EF16-0172-4D4B-BC9B-4A3033FA1558}"/>
              </a:ext>
            </a:extLst>
          </p:cNvPr>
          <p:cNvSpPr txBox="1"/>
          <p:nvPr/>
        </p:nvSpPr>
        <p:spPr>
          <a:xfrm>
            <a:off x="7011988" y="1600880"/>
            <a:ext cx="4212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>
                <a:solidFill>
                  <a:srgbClr val="FFFF00"/>
                </a:solidFill>
              </a:rPr>
              <a:t> </a:t>
            </a:r>
            <a:r>
              <a:rPr lang="pt-PT" dirty="0"/>
              <a:t>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>
                <a:solidFill>
                  <a:srgbClr val="FFFF00"/>
                </a:solidFill>
              </a:rPr>
              <a:t>else</a:t>
            </a:r>
            <a:r>
              <a:rPr lang="pt-PT" dirty="0">
                <a:solidFill>
                  <a:srgbClr val="FFFF00"/>
                </a:solidFill>
              </a:rPr>
              <a:t>:</a:t>
            </a:r>
          </a:p>
          <a:p>
            <a:r>
              <a:rPr lang="pt-PT" dirty="0"/>
              <a:t>	comandos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1A3D0B9-C240-47EA-9D28-6FF431F5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13" y="1686022"/>
            <a:ext cx="6143625" cy="48958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03176F-AEB2-4009-8F8C-F44B2E74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58" y="4848281"/>
            <a:ext cx="4601587" cy="11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94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E308-5E60-4A16-BDEA-4E13E722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Estruturas Condicionais com duas ou mais condições verdadeiras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2C2AA9E-E9DC-49E7-9EFF-7E63F9D3E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CE1366-ECDB-4BB7-8E34-2D1146D3612F}"/>
              </a:ext>
            </a:extLst>
          </p:cNvPr>
          <p:cNvSpPr/>
          <p:nvPr/>
        </p:nvSpPr>
        <p:spPr>
          <a:xfrm>
            <a:off x="6903058" y="3452189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F6EF16-0172-4D4B-BC9B-4A3033FA1558}"/>
              </a:ext>
            </a:extLst>
          </p:cNvPr>
          <p:cNvSpPr txBox="1"/>
          <p:nvPr/>
        </p:nvSpPr>
        <p:spPr>
          <a:xfrm>
            <a:off x="7011988" y="1600880"/>
            <a:ext cx="4212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if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/>
              <a:t>if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/>
              <a:t>If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5C3607-5DFF-4786-9E4D-C760C6C7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90" y="4863055"/>
            <a:ext cx="5372198" cy="9239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E555990-687E-442C-AED9-1963A624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1" y="1600880"/>
            <a:ext cx="6372999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03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E308-5E60-4A16-BDEA-4E13E722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Estruturas Condicionais com Interpolação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2C2AA9E-E9DC-49E7-9EFF-7E63F9D3E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CE1366-ECDB-4BB7-8E34-2D1146D3612F}"/>
              </a:ext>
            </a:extLst>
          </p:cNvPr>
          <p:cNvSpPr/>
          <p:nvPr/>
        </p:nvSpPr>
        <p:spPr>
          <a:xfrm>
            <a:off x="6903058" y="3452189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F6EF16-0172-4D4B-BC9B-4A3033FA1558}"/>
              </a:ext>
            </a:extLst>
          </p:cNvPr>
          <p:cNvSpPr txBox="1"/>
          <p:nvPr/>
        </p:nvSpPr>
        <p:spPr>
          <a:xfrm>
            <a:off x="7011988" y="1600880"/>
            <a:ext cx="4212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7E1D97-CDE3-4D04-B563-64ACE16CA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43" y="4278507"/>
            <a:ext cx="4581525" cy="1676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CBA86B-0AB0-4F22-84B4-5D7943CC4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1" y="1442842"/>
            <a:ext cx="6205577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883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E308-5E60-4A16-BDEA-4E13E722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Estruturas Condicionais com Validação Simples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2C2AA9E-E9DC-49E7-9EFF-7E63F9D3E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CE1366-ECDB-4BB7-8E34-2D1146D3612F}"/>
              </a:ext>
            </a:extLst>
          </p:cNvPr>
          <p:cNvSpPr/>
          <p:nvPr/>
        </p:nvSpPr>
        <p:spPr>
          <a:xfrm>
            <a:off x="6903058" y="3452189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F6EF16-0172-4D4B-BC9B-4A3033FA1558}"/>
              </a:ext>
            </a:extLst>
          </p:cNvPr>
          <p:cNvSpPr txBox="1"/>
          <p:nvPr/>
        </p:nvSpPr>
        <p:spPr>
          <a:xfrm>
            <a:off x="7011988" y="1600880"/>
            <a:ext cx="4212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>
                <a:solidFill>
                  <a:srgbClr val="FFFF00"/>
                </a:solidFill>
              </a:rPr>
              <a:t>elif</a:t>
            </a:r>
            <a:r>
              <a:rPr lang="pt-PT" dirty="0">
                <a:solidFill>
                  <a:srgbClr val="FFFF00"/>
                </a:solidFill>
              </a:rPr>
              <a:t> </a:t>
            </a:r>
            <a:r>
              <a:rPr lang="pt-PT" dirty="0"/>
              <a:t>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 err="1">
                <a:solidFill>
                  <a:srgbClr val="FFFF00"/>
                </a:solidFill>
              </a:rPr>
              <a:t>else</a:t>
            </a:r>
            <a:r>
              <a:rPr lang="pt-PT" dirty="0"/>
              <a:t>:</a:t>
            </a:r>
          </a:p>
          <a:p>
            <a:r>
              <a:rPr lang="pt-PT" dirty="0"/>
              <a:t>	comandos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709965C-E64F-4FCD-A507-4928037C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80" y="3945132"/>
            <a:ext cx="5234999" cy="23431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A34312-8337-4BF3-99CA-D91A189E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12" y="1690688"/>
            <a:ext cx="592074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0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92E6A-7429-4629-8749-2DF9576B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74" y="25355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Tipos de Dados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147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E308-5E60-4A16-BDEA-4E13E722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Estruturas Condicionais com Múltiplos </a:t>
            </a:r>
            <a:r>
              <a:rPr lang="pt-PT" dirty="0" err="1">
                <a:solidFill>
                  <a:srgbClr val="FFFF00"/>
                </a:solidFill>
              </a:rPr>
              <a:t>elifs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2C2AA9E-E9DC-49E7-9EFF-7E63F9D3E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CE1366-ECDB-4BB7-8E34-2D1146D3612F}"/>
              </a:ext>
            </a:extLst>
          </p:cNvPr>
          <p:cNvSpPr/>
          <p:nvPr/>
        </p:nvSpPr>
        <p:spPr>
          <a:xfrm>
            <a:off x="8112604" y="2505075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EBA3DF-1CAE-40A8-8BDD-3C009B94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976" y="3310520"/>
            <a:ext cx="5519340" cy="31051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CCFF2C-62D7-456C-A381-B60BF5B7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88" y="1690688"/>
            <a:ext cx="6255213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25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E308-5E60-4A16-BDEA-4E13E722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Estruturas Condicionais Compostas com Operadores Lógicos OR e AND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2C2AA9E-E9DC-49E7-9EFF-7E63F9D3E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CE1366-ECDB-4BB7-8E34-2D1146D3612F}"/>
              </a:ext>
            </a:extLst>
          </p:cNvPr>
          <p:cNvSpPr/>
          <p:nvPr/>
        </p:nvSpPr>
        <p:spPr>
          <a:xfrm>
            <a:off x="7283709" y="3136612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F4B5F11-C886-4AE6-ADA4-DF3FC99D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93" y="1709154"/>
            <a:ext cx="6199609" cy="48768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84BDE69-993C-4789-A2FD-44881B57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709" y="4460518"/>
            <a:ext cx="33909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7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0D49D3A-663B-4E68-8BB4-C952E217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105904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Estruturas Repetição </a:t>
            </a:r>
            <a:r>
              <a:rPr lang="pt-PT" sz="8800" b="1" dirty="0" err="1">
                <a:solidFill>
                  <a:srgbClr val="FF0000"/>
                </a:solidFill>
              </a:rPr>
              <a:t>While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508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de Repetição </a:t>
            </a:r>
            <a:r>
              <a:rPr lang="pt-PT" dirty="0" err="1">
                <a:solidFill>
                  <a:srgbClr val="FFFF00"/>
                </a:solidFill>
              </a:rPr>
              <a:t>while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EEB0CF-893C-4558-A91C-6F69089A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49" y="4793588"/>
            <a:ext cx="3000375" cy="139065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7951831" y="3723316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2557230-38A8-4BFD-B4AB-1ABFA9857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61" y="1502019"/>
            <a:ext cx="7096125" cy="48387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BB5F0F4-0406-4DDA-B97E-33A8F6038043}"/>
              </a:ext>
            </a:extLst>
          </p:cNvPr>
          <p:cNvSpPr txBox="1"/>
          <p:nvPr/>
        </p:nvSpPr>
        <p:spPr>
          <a:xfrm>
            <a:off x="7746092" y="1661778"/>
            <a:ext cx="3606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FF00"/>
                </a:solidFill>
              </a:rPr>
              <a:t>while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132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de Repetição </a:t>
            </a:r>
            <a:r>
              <a:rPr lang="pt-PT" dirty="0" err="1">
                <a:solidFill>
                  <a:srgbClr val="FFFF00"/>
                </a:solidFill>
              </a:rPr>
              <a:t>while</a:t>
            </a:r>
            <a:r>
              <a:rPr lang="pt-PT" dirty="0">
                <a:solidFill>
                  <a:srgbClr val="FFFF00"/>
                </a:solidFill>
              </a:rPr>
              <a:t> com Estruturas Condicionais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BB5F0F4-0406-4DDA-B97E-33A8F6038043}"/>
              </a:ext>
            </a:extLst>
          </p:cNvPr>
          <p:cNvSpPr txBox="1"/>
          <p:nvPr/>
        </p:nvSpPr>
        <p:spPr>
          <a:xfrm>
            <a:off x="7746092" y="1661778"/>
            <a:ext cx="3606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FF00"/>
                </a:solidFill>
              </a:rPr>
              <a:t>while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/>
              <a:t>	</a:t>
            </a:r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>
                <a:solidFill>
                  <a:srgbClr val="FFFF00"/>
                </a:solidFill>
              </a:rPr>
              <a:t> </a:t>
            </a:r>
            <a:r>
              <a:rPr lang="pt-PT" dirty="0"/>
              <a:t>condição:</a:t>
            </a:r>
          </a:p>
          <a:p>
            <a:r>
              <a:rPr lang="pt-PT" dirty="0"/>
              <a:t>		comandos</a:t>
            </a:r>
          </a:p>
          <a:p>
            <a:r>
              <a:rPr lang="pt-PT" dirty="0"/>
              <a:t>	</a:t>
            </a:r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>
                <a:solidFill>
                  <a:srgbClr val="FFFF00"/>
                </a:solidFill>
              </a:rPr>
              <a:t> </a:t>
            </a:r>
            <a:r>
              <a:rPr lang="pt-PT" dirty="0"/>
              <a:t>condição:</a:t>
            </a:r>
          </a:p>
          <a:p>
            <a:r>
              <a:rPr lang="pt-PT" dirty="0"/>
              <a:t>		comandos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EFFEE8-B57D-4955-90EF-E9576F82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419" y="3938922"/>
            <a:ext cx="3752850" cy="25146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61B18BA-2021-40BB-A980-134A1FEE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6" y="1559099"/>
            <a:ext cx="71151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517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de Repetição </a:t>
            </a:r>
            <a:r>
              <a:rPr lang="pt-PT" dirty="0" err="1">
                <a:solidFill>
                  <a:srgbClr val="FFFF00"/>
                </a:solidFill>
              </a:rPr>
              <a:t>while</a:t>
            </a:r>
            <a:r>
              <a:rPr lang="pt-PT" dirty="0">
                <a:solidFill>
                  <a:srgbClr val="FFFF00"/>
                </a:solidFill>
              </a:rPr>
              <a:t> com Estruturas de Validação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BB5F0F4-0406-4DDA-B97E-33A8F6038043}"/>
              </a:ext>
            </a:extLst>
          </p:cNvPr>
          <p:cNvSpPr txBox="1"/>
          <p:nvPr/>
        </p:nvSpPr>
        <p:spPr>
          <a:xfrm>
            <a:off x="7746092" y="1661778"/>
            <a:ext cx="3606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FF00"/>
                </a:solidFill>
              </a:rPr>
              <a:t>while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/>
              <a:t>	</a:t>
            </a:r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>
                <a:solidFill>
                  <a:srgbClr val="FFFF00"/>
                </a:solidFill>
              </a:rPr>
              <a:t> </a:t>
            </a:r>
            <a:r>
              <a:rPr lang="pt-PT" dirty="0"/>
              <a:t>condição:</a:t>
            </a:r>
          </a:p>
          <a:p>
            <a:r>
              <a:rPr lang="pt-PT" dirty="0"/>
              <a:t>		comandos</a:t>
            </a:r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4D6B0C-A5A9-437B-904D-4875DBAA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7" y="1690688"/>
            <a:ext cx="6257925" cy="4943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76A535-102C-48A4-8186-721419959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827" y="4443747"/>
            <a:ext cx="44386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524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de Repetição com </a:t>
            </a:r>
            <a:r>
              <a:rPr lang="pt-PT" dirty="0" err="1">
                <a:solidFill>
                  <a:srgbClr val="FFFF00"/>
                </a:solidFill>
              </a:rPr>
              <a:t>While</a:t>
            </a:r>
            <a:r>
              <a:rPr lang="pt-PT" dirty="0">
                <a:solidFill>
                  <a:srgbClr val="FFFF00"/>
                </a:solidFill>
              </a:rPr>
              <a:t> </a:t>
            </a:r>
            <a:r>
              <a:rPr lang="pt-PT" dirty="0" err="1">
                <a:solidFill>
                  <a:srgbClr val="FFFF00"/>
                </a:solidFill>
              </a:rPr>
              <a:t>True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BB5F0F4-0406-4DDA-B97E-33A8F6038043}"/>
              </a:ext>
            </a:extLst>
          </p:cNvPr>
          <p:cNvSpPr txBox="1"/>
          <p:nvPr/>
        </p:nvSpPr>
        <p:spPr>
          <a:xfrm>
            <a:off x="7746092" y="1661778"/>
            <a:ext cx="3606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FF00"/>
                </a:solidFill>
              </a:rPr>
              <a:t>while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/>
              <a:t>	</a:t>
            </a:r>
            <a:r>
              <a:rPr lang="pt-PT" dirty="0" err="1">
                <a:solidFill>
                  <a:srgbClr val="FFFF00"/>
                </a:solidFill>
              </a:rPr>
              <a:t>if</a:t>
            </a:r>
            <a:r>
              <a:rPr lang="pt-PT" dirty="0">
                <a:solidFill>
                  <a:srgbClr val="FFFF00"/>
                </a:solidFill>
              </a:rPr>
              <a:t> </a:t>
            </a:r>
            <a:r>
              <a:rPr lang="pt-PT" dirty="0"/>
              <a:t>condição:</a:t>
            </a:r>
          </a:p>
          <a:p>
            <a:r>
              <a:rPr lang="pt-PT" dirty="0"/>
              <a:t>		comandos</a:t>
            </a:r>
          </a:p>
          <a:p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C58A78-CC60-49A8-B533-14C7FB5E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546800"/>
            <a:ext cx="6257925" cy="4933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5647AF4-5583-4D47-835C-DE70F93C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89" y="5027352"/>
            <a:ext cx="37433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81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8D2A77D-1A44-4EA3-B627-FE3B1F8E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1059048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Estruturas Repetição For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9154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de Repetição FOR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BB5F0F4-0406-4DDA-B97E-33A8F6038043}"/>
              </a:ext>
            </a:extLst>
          </p:cNvPr>
          <p:cNvSpPr txBox="1"/>
          <p:nvPr/>
        </p:nvSpPr>
        <p:spPr>
          <a:xfrm>
            <a:off x="7746092" y="1661778"/>
            <a:ext cx="360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FF00"/>
                </a:solidFill>
              </a:rPr>
              <a:t>for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/>
              <a:t>	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6B4804-80C2-4FDC-8EEF-69824101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5" y="1575375"/>
            <a:ext cx="6153150" cy="48768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7C696B-22A1-4C3A-9E73-B5612E898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727" y="4857667"/>
            <a:ext cx="31908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568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de Repetição FOR – usando numa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BB5F0F4-0406-4DDA-B97E-33A8F6038043}"/>
              </a:ext>
            </a:extLst>
          </p:cNvPr>
          <p:cNvSpPr txBox="1"/>
          <p:nvPr/>
        </p:nvSpPr>
        <p:spPr>
          <a:xfrm>
            <a:off x="7746092" y="1661778"/>
            <a:ext cx="360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FF00"/>
                </a:solidFill>
              </a:rPr>
              <a:t>for</a:t>
            </a:r>
            <a:r>
              <a:rPr lang="pt-PT" dirty="0"/>
              <a:t> condição:</a:t>
            </a:r>
          </a:p>
          <a:p>
            <a:r>
              <a:rPr lang="pt-PT" dirty="0"/>
              <a:t>	comandos</a:t>
            </a:r>
          </a:p>
          <a:p>
            <a:r>
              <a:rPr lang="pt-PT" dirty="0"/>
              <a:t>	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DCCEB0-767A-46C2-9F7A-B43B4C261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290" y="4589899"/>
            <a:ext cx="3057525" cy="16573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6CB0249-48EC-4904-BE19-AE8598E9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7" y="1661778"/>
            <a:ext cx="62103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11AC4-0136-4404-826A-063D5131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Tipos de Dados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8A022C-1596-410B-8FBF-4E30C24AC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Tipos Básicos de Dados – INT</a:t>
            </a:r>
          </a:p>
          <a:p>
            <a:r>
              <a:rPr lang="pt-PT" dirty="0"/>
              <a:t>Tipos Básicos de Dados – FLOAT</a:t>
            </a:r>
          </a:p>
          <a:p>
            <a:r>
              <a:rPr lang="pt-PT" dirty="0"/>
              <a:t>Tipos Básicos de Dados – Dados Numéricos</a:t>
            </a:r>
          </a:p>
          <a:p>
            <a:r>
              <a:rPr lang="pt-PT" dirty="0"/>
              <a:t>Tipos Básicos de Dados – STRING</a:t>
            </a:r>
          </a:p>
          <a:p>
            <a:r>
              <a:rPr lang="pt-PT" dirty="0"/>
              <a:t>Tipos Básicos de Dados – LIST</a:t>
            </a:r>
          </a:p>
          <a:p>
            <a:r>
              <a:rPr lang="pt-PT" dirty="0"/>
              <a:t>Tipos Básicos de Dados – TUPLA</a:t>
            </a:r>
          </a:p>
          <a:p>
            <a:r>
              <a:rPr lang="pt-PT" dirty="0"/>
              <a:t>Tipos Básicos de Dados – DICT</a:t>
            </a:r>
          </a:p>
          <a:p>
            <a:r>
              <a:rPr lang="pt-PT" dirty="0"/>
              <a:t>Tipos Básicos de Dados - BOOL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323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de Repetição FOR – usando um intervalo personalizado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BB5F0F4-0406-4DDA-B97E-33A8F6038043}"/>
              </a:ext>
            </a:extLst>
          </p:cNvPr>
          <p:cNvSpPr txBox="1"/>
          <p:nvPr/>
        </p:nvSpPr>
        <p:spPr>
          <a:xfrm>
            <a:off x="7746092" y="1661778"/>
            <a:ext cx="3606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Função </a:t>
            </a:r>
            <a:r>
              <a:rPr lang="pt-PT" dirty="0">
                <a:solidFill>
                  <a:srgbClr val="FFFF00"/>
                </a:solidFill>
              </a:rPr>
              <a:t>range – recebe dois parâmetros – o primeiro e o último elemento</a:t>
            </a:r>
          </a:p>
          <a:p>
            <a:r>
              <a:rPr lang="pt-PT" dirty="0">
                <a:solidFill>
                  <a:srgbClr val="FF0000"/>
                </a:solidFill>
              </a:rPr>
              <a:t>Atenção a função range desconsidera sempre o último valor</a:t>
            </a:r>
          </a:p>
          <a:p>
            <a:r>
              <a:rPr lang="pt-PT" dirty="0"/>
              <a:t>	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C3062B-6324-4E76-825E-D0A5FF485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61778"/>
            <a:ext cx="6200775" cy="49815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8E17E3-467F-4EBA-904B-0DCCB04A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092" y="4425950"/>
            <a:ext cx="38290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224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de Repetição FOR – usando um intervalo personalizado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BB5F0F4-0406-4DDA-B97E-33A8F6038043}"/>
              </a:ext>
            </a:extLst>
          </p:cNvPr>
          <p:cNvSpPr txBox="1"/>
          <p:nvPr/>
        </p:nvSpPr>
        <p:spPr>
          <a:xfrm>
            <a:off x="7746092" y="1661778"/>
            <a:ext cx="3606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Função </a:t>
            </a:r>
            <a:r>
              <a:rPr lang="pt-PT" dirty="0">
                <a:solidFill>
                  <a:srgbClr val="FFFF00"/>
                </a:solidFill>
              </a:rPr>
              <a:t>range – recebe dois parâmetros e pode ainda receber outro número que representa de quantos em quantos números</a:t>
            </a:r>
            <a:endParaRPr lang="pt-PT" dirty="0">
              <a:solidFill>
                <a:srgbClr val="FF0000"/>
              </a:solidFill>
            </a:endParaRPr>
          </a:p>
          <a:p>
            <a:r>
              <a:rPr lang="pt-PT" dirty="0"/>
              <a:t>	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83CDFF-4E54-47B9-A80B-A5FC2830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29" y="1661778"/>
            <a:ext cx="6200775" cy="49434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58C8B9-E621-42AE-914A-00CBD458B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71" y="4580668"/>
            <a:ext cx="31242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85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de Repetição FOR – Forma Regressiva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BB5F0F4-0406-4DDA-B97E-33A8F6038043}"/>
              </a:ext>
            </a:extLst>
          </p:cNvPr>
          <p:cNvSpPr txBox="1"/>
          <p:nvPr/>
        </p:nvSpPr>
        <p:spPr>
          <a:xfrm>
            <a:off x="7746092" y="1661778"/>
            <a:ext cx="3606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Função </a:t>
            </a:r>
            <a:r>
              <a:rPr lang="pt-PT" dirty="0">
                <a:solidFill>
                  <a:srgbClr val="FFFF00"/>
                </a:solidFill>
              </a:rPr>
              <a:t>range – recebe dois parâmetros e pode ainda receber outro número que representa de quantos em quantos números</a:t>
            </a:r>
            <a:endParaRPr lang="pt-PT" dirty="0">
              <a:solidFill>
                <a:srgbClr val="FF0000"/>
              </a:solidFill>
            </a:endParaRPr>
          </a:p>
          <a:p>
            <a:r>
              <a:rPr lang="pt-PT" dirty="0"/>
              <a:t>	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C320E7-5449-42B1-B8D4-50FD2162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9" y="1690688"/>
            <a:ext cx="6257925" cy="48863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90D0DE-767D-47A5-918E-059B24DC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861" y="4133850"/>
            <a:ext cx="3238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04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de Repetição FOR – Retornar dados para uma variável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533002-577C-4B2D-ABAC-5C5B2F75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30" y="1625600"/>
            <a:ext cx="6172200" cy="4867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53923B3-6501-4039-A458-D18A052A0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08" y="4762919"/>
            <a:ext cx="3114675" cy="11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942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Estrutura de Repetição FOR – Retornar o tamanho da variável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AA06CE-2B58-4E30-AE04-91E118BB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4" y="1775418"/>
            <a:ext cx="6115050" cy="49149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37F3621-77B1-497C-AA7F-8102A9D8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998" y="4733244"/>
            <a:ext cx="29813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76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5733F14E-6748-4549-933D-3B4DE8FA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699"/>
            <a:ext cx="11059048" cy="1325563"/>
          </a:xfrm>
        </p:spPr>
        <p:txBody>
          <a:bodyPr>
            <a:normAutofit/>
          </a:bodyPr>
          <a:lstStyle/>
          <a:p>
            <a:pPr algn="ctr"/>
            <a:r>
              <a:rPr lang="pt-PT" sz="8800" b="1" dirty="0">
                <a:solidFill>
                  <a:srgbClr val="FF0000"/>
                </a:solidFill>
              </a:rPr>
              <a:t>STRINGS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175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Sintaxe básica de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BA3D1F-95FA-41F3-A1FD-07F7383E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80" y="1561087"/>
            <a:ext cx="6210300" cy="49053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C03026A-0842-4E14-BA61-A786D2641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006" y="5164486"/>
            <a:ext cx="30099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81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Tamanho de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98A2C9-B600-4E0A-88A0-AEFEF51D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958" y="4611523"/>
            <a:ext cx="4666517" cy="6529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7947B3-3FBF-47B2-A44A-823BB6C67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12" y="1618237"/>
            <a:ext cx="6334125" cy="47910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F7FE5A8-064B-4586-BF8A-CB1674DC7EB2}"/>
              </a:ext>
            </a:extLst>
          </p:cNvPr>
          <p:cNvSpPr txBox="1"/>
          <p:nvPr/>
        </p:nvSpPr>
        <p:spPr>
          <a:xfrm>
            <a:off x="7496070" y="1690688"/>
            <a:ext cx="335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Função </a:t>
            </a:r>
            <a:r>
              <a:rPr lang="pt-PT" dirty="0" err="1">
                <a:solidFill>
                  <a:srgbClr val="FF0000"/>
                </a:solidFill>
              </a:rPr>
              <a:t>len</a:t>
            </a:r>
            <a:r>
              <a:rPr lang="pt-PT" dirty="0">
                <a:solidFill>
                  <a:srgbClr val="FF0000"/>
                </a:solidFill>
              </a:rPr>
              <a:t> conta espaços, pontuação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5498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Tamanho de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r>
              <a:rPr lang="pt-PT" dirty="0">
                <a:solidFill>
                  <a:srgbClr val="FFFF00"/>
                </a:solidFill>
              </a:rPr>
              <a:t> não considerando os espaços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CA5ED6-C466-4735-87BC-AF5211985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5" y="1570612"/>
            <a:ext cx="6200775" cy="48863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E9130A3-3828-4C7D-A131-2D25929E4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32" y="5105756"/>
            <a:ext cx="56102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65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7F57A-E279-47D2-91A0-640E797B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rgbClr val="FFFF00"/>
                </a:solidFill>
              </a:rPr>
              <a:t>Substituindo elementos de uma </a:t>
            </a:r>
            <a:r>
              <a:rPr lang="pt-PT" dirty="0" err="1">
                <a:solidFill>
                  <a:srgbClr val="FFFF00"/>
                </a:solidFill>
              </a:rPr>
              <a:t>String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1437A4-9EC5-40E5-BE15-B24652E31283}"/>
              </a:ext>
            </a:extLst>
          </p:cNvPr>
          <p:cNvSpPr/>
          <p:nvPr/>
        </p:nvSpPr>
        <p:spPr>
          <a:xfrm>
            <a:off x="8313571" y="3429000"/>
            <a:ext cx="1508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Output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85E665-E5AB-411C-9B0D-939ADBFD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5724454"/>
            <a:ext cx="5715000" cy="7048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53F9FE-C376-413C-AD2E-E28C86C2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558925"/>
            <a:ext cx="61626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1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2282</TotalTime>
  <Words>3587</Words>
  <Application>Microsoft Office PowerPoint</Application>
  <PresentationFormat>Ecrã Panorâmico</PresentationFormat>
  <Paragraphs>725</Paragraphs>
  <Slides>210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210</vt:i4>
      </vt:variant>
    </vt:vector>
  </HeadingPairs>
  <TitlesOfParts>
    <vt:vector size="216" baseType="lpstr">
      <vt:lpstr>Arial</vt:lpstr>
      <vt:lpstr>Arial Black</vt:lpstr>
      <vt:lpstr>Calibri</vt:lpstr>
      <vt:lpstr>Calibri Light</vt:lpstr>
      <vt:lpstr>CIDFont+F2</vt:lpstr>
      <vt:lpstr>Office Theme</vt:lpstr>
      <vt:lpstr>Python</vt:lpstr>
      <vt:lpstr>Apresentação do PowerPoint</vt:lpstr>
      <vt:lpstr>ESTRUTURA DO CURSO </vt:lpstr>
      <vt:lpstr>Estrutura do Curso</vt:lpstr>
      <vt:lpstr>Apresentação do PowerPoint</vt:lpstr>
      <vt:lpstr>Apresentação do PowerPoint</vt:lpstr>
      <vt:lpstr>Apresentação do PowerPoint</vt:lpstr>
      <vt:lpstr>Tipos de Dados</vt:lpstr>
      <vt:lpstr>Tipos de Dados</vt:lpstr>
      <vt:lpstr>Tipos Básicos de Dados – INT  </vt:lpstr>
      <vt:lpstr>Tipos Básicos de Dados – FLOAT </vt:lpstr>
      <vt:lpstr>Tipos Básicos de Dados – Dados Numéricos</vt:lpstr>
      <vt:lpstr>Tipos Básicos de Dados – STRING</vt:lpstr>
      <vt:lpstr>Tipos Básicos de Dados – LIST</vt:lpstr>
      <vt:lpstr>Tipos Básicos de Dados – TUPLA</vt:lpstr>
      <vt:lpstr>Tipos Básicos de Dados – DICT</vt:lpstr>
      <vt:lpstr>Tipos Básicos de Dados – BOOL</vt:lpstr>
      <vt:lpstr>Comentários</vt:lpstr>
      <vt:lpstr>Comentários – Parte 1</vt:lpstr>
      <vt:lpstr>Comentários – Parte 2</vt:lpstr>
      <vt:lpstr>Tipos de Variáveis</vt:lpstr>
      <vt:lpstr>Tipos de Variáveis</vt:lpstr>
      <vt:lpstr>Declarar Variáveis quanto ao seu tipo</vt:lpstr>
      <vt:lpstr>Declarar múltiplas variáveis por justaposição</vt:lpstr>
      <vt:lpstr>Declarar Múltiplas Variáveis do mesmo tipo</vt:lpstr>
      <vt:lpstr>Operações entre variáveis</vt:lpstr>
      <vt:lpstr>Interações entre Variáveis - Concatenação</vt:lpstr>
      <vt:lpstr>Palavras Reservadas ao Sistema</vt:lpstr>
      <vt:lpstr>Sintaxe Não permitida / Não recomendada</vt:lpstr>
      <vt:lpstr>Função Print</vt:lpstr>
      <vt:lpstr>Função print</vt:lpstr>
      <vt:lpstr>Operações entre Dados Declarados e Variáveis na Função print</vt:lpstr>
      <vt:lpstr>Operações lógicas dentro da Função print</vt:lpstr>
      <vt:lpstr>Usando fstrings e máscaras de substituição dentro da Função print</vt:lpstr>
      <vt:lpstr>Operações Usando fstrings dentro da Função print</vt:lpstr>
      <vt:lpstr>Sintaxe Antiga VS Sintaxe Moderna</vt:lpstr>
      <vt:lpstr>Função INPUT</vt:lpstr>
      <vt:lpstr>Função input</vt:lpstr>
      <vt:lpstr>Função input – usando fstring</vt:lpstr>
      <vt:lpstr>Exercícios</vt:lpstr>
      <vt:lpstr>Apresentação do PowerPoint</vt:lpstr>
      <vt:lpstr>Operadores Aritméticos</vt:lpstr>
      <vt:lpstr>Operadores Aritméticos Básicos</vt:lpstr>
      <vt:lpstr>Mais do que uma operação simples</vt:lpstr>
      <vt:lpstr>Operações Aritméticas Compostas</vt:lpstr>
      <vt:lpstr>Potências</vt:lpstr>
      <vt:lpstr>Divisão Exata</vt:lpstr>
      <vt:lpstr>Módulo ou Resto de uma Divisão</vt:lpstr>
      <vt:lpstr>Operador de Atribuição</vt:lpstr>
      <vt:lpstr>Atribuição Aditiva</vt:lpstr>
      <vt:lpstr>Atribuição Subtrativa</vt:lpstr>
      <vt:lpstr>Atribuição Multiplicativa</vt:lpstr>
      <vt:lpstr>Atribuição Divisiva</vt:lpstr>
      <vt:lpstr>Atribuição com Módulo de Divisão</vt:lpstr>
      <vt:lpstr>Atribuição por Divisão Inteira</vt:lpstr>
      <vt:lpstr>Atribuição com Potência</vt:lpstr>
      <vt:lpstr>Arredondamentos </vt:lpstr>
      <vt:lpstr>Operador Lógico de Igualdade</vt:lpstr>
      <vt:lpstr>Operador Lógico de Diferença</vt:lpstr>
      <vt:lpstr>Operações Lógicas Compostas - AND</vt:lpstr>
      <vt:lpstr>Operações Lógicas Compostas - IS</vt:lpstr>
      <vt:lpstr>Operações Lógicas Compostas - IN</vt:lpstr>
      <vt:lpstr>Operações Lógicas Compostas – NOT IN</vt:lpstr>
      <vt:lpstr>Operação MAIOR ou IGUAL</vt:lpstr>
      <vt:lpstr>Operações Lógicas entre Variáveis</vt:lpstr>
      <vt:lpstr>Operação MENOR ou IGUAL</vt:lpstr>
      <vt:lpstr>Operações Compostas entre Operadores Lógicos</vt:lpstr>
      <vt:lpstr>Operadores de Identidade</vt:lpstr>
      <vt:lpstr>EXERCÍCIOS</vt:lpstr>
      <vt:lpstr>Apresentação do PowerPoint</vt:lpstr>
      <vt:lpstr>Estruturas Condicionais if</vt:lpstr>
      <vt:lpstr>Estrutura condicional IF</vt:lpstr>
      <vt:lpstr>Estrutura condicional IF e ELSE</vt:lpstr>
      <vt:lpstr>Estruturas Condicionais Compostas</vt:lpstr>
      <vt:lpstr>Estruturas Condicionais com mais de uma condição permitida</vt:lpstr>
      <vt:lpstr>Estruturas Condicionais com mais de uma condição permitida</vt:lpstr>
      <vt:lpstr>Estruturas Condicionais com duas ou mais condições verdadeiras</vt:lpstr>
      <vt:lpstr>Estruturas Condicionais com Interpolação</vt:lpstr>
      <vt:lpstr>Estruturas Condicionais com Validação Simples</vt:lpstr>
      <vt:lpstr>Estruturas Condicionais com Múltiplos elifs</vt:lpstr>
      <vt:lpstr>Estruturas Condicionais Compostas com Operadores Lógicos OR e AND</vt:lpstr>
      <vt:lpstr>Estruturas Repetição While</vt:lpstr>
      <vt:lpstr>Estrutura de Repetição while</vt:lpstr>
      <vt:lpstr>Estrutura de Repetição while com Estruturas Condicionais</vt:lpstr>
      <vt:lpstr>Estrutura de Repetição while com Estruturas de Validação</vt:lpstr>
      <vt:lpstr>Estrutura de Repetição com While True</vt:lpstr>
      <vt:lpstr>Estruturas Repetição For</vt:lpstr>
      <vt:lpstr>Estrutura de Repetição FOR</vt:lpstr>
      <vt:lpstr>Estrutura de Repetição FOR – usando numa string</vt:lpstr>
      <vt:lpstr>Estrutura de Repetição FOR – usando um intervalo personalizado</vt:lpstr>
      <vt:lpstr>Estrutura de Repetição FOR – usando um intervalo personalizado</vt:lpstr>
      <vt:lpstr>Estrutura de Repetição FOR – Forma Regressiva</vt:lpstr>
      <vt:lpstr>Estrutura de Repetição FOR – Retornar dados para uma variável</vt:lpstr>
      <vt:lpstr>Estrutura de Repetição FOR – Retornar o tamanho da variável</vt:lpstr>
      <vt:lpstr>STRINGS</vt:lpstr>
      <vt:lpstr>Sintaxe básica de uma String</vt:lpstr>
      <vt:lpstr>Tamanho de uma string</vt:lpstr>
      <vt:lpstr>Tamanho de uma string não considerando os espaços</vt:lpstr>
      <vt:lpstr>Substituindo elementos de uma String</vt:lpstr>
      <vt:lpstr>Contando um determinado elemento de uma String</vt:lpstr>
      <vt:lpstr>Exibir a posição de um determinado elemento de uma String</vt:lpstr>
      <vt:lpstr>Ler um determinado elemento de uma String pelo seu índice</vt:lpstr>
      <vt:lpstr>Desmembrar uma String</vt:lpstr>
      <vt:lpstr>Concatenar uma String</vt:lpstr>
      <vt:lpstr>Concatenar diferentes tipos de dados numa String</vt:lpstr>
      <vt:lpstr>Operadores lógicos numa String</vt:lpstr>
      <vt:lpstr>Converter maiúsculas ou minúsculas numa String</vt:lpstr>
      <vt:lpstr>Converter outro tipo de dado para String</vt:lpstr>
      <vt:lpstr>Remover Espaços no Início  e no Fim de uma String</vt:lpstr>
      <vt:lpstr>Converter todas as iniciais das palavras para maiúsculas como num título de um documento</vt:lpstr>
      <vt:lpstr>Verificar se uma String é composta por letras e números</vt:lpstr>
      <vt:lpstr>Intervalos de índice de uma String</vt:lpstr>
      <vt:lpstr>LISTAS</vt:lpstr>
      <vt:lpstr>Avançando com Listas</vt:lpstr>
      <vt:lpstr>Descobrir o elemento de uma lista através do seu índice</vt:lpstr>
      <vt:lpstr>Descobrir o número do índice de um determinado elemento</vt:lpstr>
      <vt:lpstr>Descobrir o número elementos de uma lista</vt:lpstr>
      <vt:lpstr>Adicionar um novo elemento a uma lista</vt:lpstr>
      <vt:lpstr>Adicionar um elemento a uma lista</vt:lpstr>
      <vt:lpstr>Remover um elemento de uma lista via índice</vt:lpstr>
      <vt:lpstr>Listas dentro de listas</vt:lpstr>
      <vt:lpstr>Aplicar o ciclo For às listas</vt:lpstr>
      <vt:lpstr>CONJUNTOS NUMÉRICOS</vt:lpstr>
      <vt:lpstr>Conjuntos numéricos em Python</vt:lpstr>
      <vt:lpstr>Operações entre conjuntos numéricos em Python</vt:lpstr>
      <vt:lpstr>União de conjuntos numéricos em Python</vt:lpstr>
      <vt:lpstr>Interseção entre conjuntos numéricos</vt:lpstr>
      <vt:lpstr>Operadores Lógicos entre conjuntos numéricos</vt:lpstr>
      <vt:lpstr>Diferença entre conjuntos numéricos</vt:lpstr>
      <vt:lpstr>PILHAS</vt:lpstr>
      <vt:lpstr>Pilhas em Python</vt:lpstr>
      <vt:lpstr>MÁSCARAS DE SUBSTITUIÇÃO</vt:lpstr>
      <vt:lpstr>Interpolação</vt:lpstr>
      <vt:lpstr>Operadores Matemáticos e Lógicos dentro das Máscaras de Substituição</vt:lpstr>
      <vt:lpstr>DICIONÁRIOS</vt:lpstr>
      <vt:lpstr>Sintaxe básica de um dicionário</vt:lpstr>
      <vt:lpstr>Adicionar novos elementos a um dicionário</vt:lpstr>
      <vt:lpstr>Alterar o valor de uma chave de um dicionário</vt:lpstr>
      <vt:lpstr>Aceder um elemento de um dicionário</vt:lpstr>
      <vt:lpstr>Usar o método construtor de um dicionário</vt:lpstr>
      <vt:lpstr>Consultar as chaves de um dicionário</vt:lpstr>
      <vt:lpstr>Consultar os valores de um dicionário</vt:lpstr>
      <vt:lpstr>Pesquisar a chave e obter o valor correspondente</vt:lpstr>
      <vt:lpstr>Pesquisar no dicionário usando operadores lógicos</vt:lpstr>
      <vt:lpstr>Expressões lógicas num dicionário </vt:lpstr>
      <vt:lpstr>Procurar um elemento específico num dicionário </vt:lpstr>
      <vt:lpstr>Atualizar um elemento num dicionário </vt:lpstr>
      <vt:lpstr>Remover um elemento de um dicionário </vt:lpstr>
      <vt:lpstr>Imprimir somente chaves ou somente valores de um dicionário </vt:lpstr>
      <vt:lpstr>Pesquisar o tamanho de uma dicionário </vt:lpstr>
      <vt:lpstr>Ler as chaves de um dicionário usando o ciclo FOR </vt:lpstr>
      <vt:lpstr>Ler os valores de um dicionário usando o ciclo FOR </vt:lpstr>
      <vt:lpstr>Ler as chaves e os valores de um dicionário usando o ciclo FOR </vt:lpstr>
      <vt:lpstr>Usar o ciclo FOR para desempacotar os elementos do dicionário</vt:lpstr>
      <vt:lpstr>Listas dentro de dicionário</vt:lpstr>
      <vt:lpstr>Remover elementos de um dicionário através da função pop</vt:lpstr>
      <vt:lpstr>Dicionários dentro de dicionários usando FOR dentro de FOR</vt:lpstr>
      <vt:lpstr>FUNÇÕES</vt:lpstr>
      <vt:lpstr>Sintaxe básica de uma função</vt:lpstr>
      <vt:lpstr>Definir uma função sem parâmetros</vt:lpstr>
      <vt:lpstr>Chamar uma função</vt:lpstr>
      <vt:lpstr>Função que necessita de interagir com o utilizador</vt:lpstr>
      <vt:lpstr>Parametrizar uma função mediante uma variável</vt:lpstr>
      <vt:lpstr>Parametrizar uma função ao chamar ela própria</vt:lpstr>
      <vt:lpstr>Funções com dois ou mais argumentos</vt:lpstr>
      <vt:lpstr>Definir parâmetros padrão</vt:lpstr>
      <vt:lpstr>Passar um parâmetro e receber o resto padrão</vt:lpstr>
      <vt:lpstr>Função input como parâmetro de uma função personalizada</vt:lpstr>
      <vt:lpstr>Variáveis dentro de uma função</vt:lpstr>
      <vt:lpstr>Função que interage com o utilizador</vt:lpstr>
      <vt:lpstr>Operações matemáticas ou lógicas dentro de uma função </vt:lpstr>
      <vt:lpstr>Operações compostas dentro de uma função </vt:lpstr>
      <vt:lpstr>Estruturas condicionais dentro de uma função </vt:lpstr>
      <vt:lpstr>Estruturas condicionais dentro de uma função(continuação) </vt:lpstr>
      <vt:lpstr>Estruturas encadeadas dentro de uma função</vt:lpstr>
      <vt:lpstr>Funções com argumentos externos</vt:lpstr>
      <vt:lpstr>Utilizar uma lista como argumentos de uma função</vt:lpstr>
      <vt:lpstr>Funções com parâmetros baseados em *args e **kwargs</vt:lpstr>
      <vt:lpstr>Funções com parâmetros externos para *args e nomeados para **kwargs</vt:lpstr>
      <vt:lpstr>Funções que recebem outras funções como parâmetros </vt:lpstr>
      <vt:lpstr>Expressões lambda / Funções vazias </vt:lpstr>
      <vt:lpstr>Variáveis locais Vs Variáveis Globais </vt:lpstr>
      <vt:lpstr>Modificar uma variável global dentro de uma função </vt:lpstr>
      <vt:lpstr>PROGRAMAÇÃO ORIENTADA A OBJECTOS</vt:lpstr>
      <vt:lpstr>Sintaxe básica de Programação Orientada a Objetos </vt:lpstr>
      <vt:lpstr>Criar uma classe vazia </vt:lpstr>
      <vt:lpstr>Criar atributos de uma classe fora da classe </vt:lpstr>
      <vt:lpstr>Criar um método de classe </vt:lpstr>
      <vt:lpstr>Criar um método construtor de classe </vt:lpstr>
      <vt:lpstr>Mais do que um método de classe</vt:lpstr>
      <vt:lpstr>Usar métodos de classe fora da classe</vt:lpstr>
      <vt:lpstr>Métodos estáticos</vt:lpstr>
      <vt:lpstr>Atributos de classes</vt:lpstr>
      <vt:lpstr>Mudar os atributos de classes</vt:lpstr>
      <vt:lpstr>Encapsulamento</vt:lpstr>
      <vt:lpstr>Encapsulamento (continuação)</vt:lpstr>
      <vt:lpstr>Try, Except</vt:lpstr>
      <vt:lpstr>Exibir erro personalizado</vt:lpstr>
      <vt:lpstr>Exibir erro interno</vt:lpstr>
      <vt:lpstr>Modularização ( utilizar dados que estão presentes noutros ficheiros)</vt:lpstr>
      <vt:lpstr>Importar somente o necessário</vt:lpstr>
      <vt:lpstr>Builtins ( tudo o que vem por defeito com o python)</vt:lpstr>
      <vt:lpstr>Importar uma biblioteca e as suas funcionalidades</vt:lpstr>
      <vt:lpstr>Classe como molde para criação de objetos</vt:lpstr>
      <vt:lpstr>Aplicação dos conteúdos de POO</vt:lpstr>
      <vt:lpstr>Property, Getters e Setters</vt:lpstr>
      <vt:lpstr>Recursividade</vt:lpstr>
      <vt:lpstr>CONSTRUIR UM PORT SCANNER</vt:lpstr>
      <vt:lpstr>Apresentação do PowerPoint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Rogelio Rodrigues</dc:creator>
  <cp:lastModifiedBy>Rogelio Rodrigues</cp:lastModifiedBy>
  <cp:revision>164</cp:revision>
  <dcterms:created xsi:type="dcterms:W3CDTF">2021-03-02T21:36:20Z</dcterms:created>
  <dcterms:modified xsi:type="dcterms:W3CDTF">2021-04-09T08:37:01Z</dcterms:modified>
</cp:coreProperties>
</file>